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8"/>
  </p:notesMasterIdLst>
  <p:sldIdLst>
    <p:sldId id="256" r:id="rId2"/>
    <p:sldId id="259" r:id="rId3"/>
    <p:sldId id="263" r:id="rId4"/>
    <p:sldId id="260" r:id="rId5"/>
    <p:sldId id="262" r:id="rId6"/>
    <p:sldId id="264" r:id="rId7"/>
    <p:sldId id="257" r:id="rId8"/>
    <p:sldId id="258" r:id="rId9"/>
    <p:sldId id="268" r:id="rId10"/>
    <p:sldId id="261" r:id="rId11"/>
    <p:sldId id="265" r:id="rId12"/>
    <p:sldId id="266" r:id="rId13"/>
    <p:sldId id="267" r:id="rId14"/>
    <p:sldId id="269" r:id="rId15"/>
    <p:sldId id="270" r:id="rId16"/>
    <p:sldId id="273" r:id="rId17"/>
    <p:sldId id="271" r:id="rId18"/>
    <p:sldId id="278" r:id="rId19"/>
    <p:sldId id="279" r:id="rId20"/>
    <p:sldId id="272" r:id="rId21"/>
    <p:sldId id="274" r:id="rId22"/>
    <p:sldId id="275" r:id="rId23"/>
    <p:sldId id="277" r:id="rId24"/>
    <p:sldId id="276"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6" r:id="rId40"/>
    <p:sldId id="295" r:id="rId41"/>
    <p:sldId id="302" r:id="rId42"/>
    <p:sldId id="304" r:id="rId43"/>
    <p:sldId id="303" r:id="rId44"/>
    <p:sldId id="305" r:id="rId45"/>
    <p:sldId id="306" r:id="rId46"/>
    <p:sldId id="298" r:id="rId47"/>
    <p:sldId id="299" r:id="rId48"/>
    <p:sldId id="307" r:id="rId49"/>
    <p:sldId id="308" r:id="rId50"/>
    <p:sldId id="309" r:id="rId51"/>
    <p:sldId id="310" r:id="rId52"/>
    <p:sldId id="311" r:id="rId53"/>
    <p:sldId id="300" r:id="rId54"/>
    <p:sldId id="312" r:id="rId55"/>
    <p:sldId id="313" r:id="rId56"/>
    <p:sldId id="301" r:id="rId5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0" d="100"/>
          <a:sy n="70" d="100"/>
        </p:scale>
        <p:origin x="-1386" y="-6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1931B22-44EC-4699-A2B9-6028EEEEA64F}" type="doc">
      <dgm:prSet loTypeId="urn:microsoft.com/office/officeart/2005/8/layout/radial1" loCatId="cycle" qsTypeId="urn:microsoft.com/office/officeart/2005/8/quickstyle/simple3" qsCatId="simple" csTypeId="urn:microsoft.com/office/officeart/2005/8/colors/accent1_2" csCatId="accent1" phldr="1"/>
      <dgm:spPr/>
      <dgm:t>
        <a:bodyPr/>
        <a:lstStyle/>
        <a:p>
          <a:endParaRPr lang="en-US"/>
        </a:p>
      </dgm:t>
    </dgm:pt>
    <dgm:pt modelId="{C808E3E5-30D3-405F-80E6-9D4C994D1D37}">
      <dgm:prSet phldrT="[Text]" custT="1"/>
      <dgm:spPr>
        <a:xfrm>
          <a:off x="2614230" y="1196183"/>
          <a:ext cx="622271" cy="622271"/>
        </a:xfrm>
        <a:no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gm:spPr>
      <dgm:t>
        <a:bodyPr/>
        <a:lstStyle/>
        <a:p>
          <a:r>
            <a:rPr lang="sr-Cyrl-RS" sz="1800">
              <a:solidFill>
                <a:sysClr val="windowText" lastClr="000000"/>
              </a:solidFill>
              <a:latin typeface="Calibri"/>
              <a:ea typeface="+mn-ea"/>
              <a:cs typeface="+mn-cs"/>
            </a:rPr>
            <a:t>К</a:t>
          </a:r>
          <a:r>
            <a:rPr lang="sr-Latn-RS" sz="1800">
              <a:solidFill>
                <a:sysClr val="windowText" lastClr="000000"/>
              </a:solidFill>
              <a:latin typeface="Calibri"/>
              <a:ea typeface="+mn-ea"/>
              <a:cs typeface="+mn-cs"/>
            </a:rPr>
            <a:t>VB</a:t>
          </a:r>
          <a:endParaRPr lang="en-US" sz="1800">
            <a:solidFill>
              <a:sysClr val="windowText" lastClr="000000"/>
            </a:solidFill>
            <a:latin typeface="Calibri"/>
            <a:ea typeface="+mn-ea"/>
            <a:cs typeface="+mn-cs"/>
          </a:endParaRPr>
        </a:p>
      </dgm:t>
    </dgm:pt>
    <dgm:pt modelId="{D1578C5A-368D-4E1E-98A6-C728614C6E67}" type="parTrans" cxnId="{6C5F6D6F-0062-4CDD-B3A8-7E0AE526D172}">
      <dgm:prSet/>
      <dgm:spPr/>
      <dgm:t>
        <a:bodyPr/>
        <a:lstStyle/>
        <a:p>
          <a:endParaRPr lang="en-US"/>
        </a:p>
      </dgm:t>
    </dgm:pt>
    <dgm:pt modelId="{730F4C90-26AF-4C8D-9402-47327911D10C}" type="sibTrans" cxnId="{6C5F6D6F-0062-4CDD-B3A8-7E0AE526D172}">
      <dgm:prSet/>
      <dgm:spPr/>
      <dgm:t>
        <a:bodyPr/>
        <a:lstStyle/>
        <a:p>
          <a:endParaRPr lang="en-US"/>
        </a:p>
      </dgm:t>
    </dgm:pt>
    <dgm:pt modelId="{326F485D-CF10-4F9E-ADF1-7BA8264AF15C}">
      <dgm:prSet phldrT="[Text]" custT="1"/>
      <dgm:spPr>
        <a:xfrm>
          <a:off x="2531381" y="12037"/>
          <a:ext cx="787969" cy="622271"/>
        </a:xfrm>
        <a:no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gm:spPr>
      <dgm:t>
        <a:bodyPr/>
        <a:lstStyle/>
        <a:p>
          <a:r>
            <a:rPr lang="sr-Cyrl-RS" sz="1200">
              <a:solidFill>
                <a:sysClr val="windowText" lastClr="000000"/>
              </a:solidFill>
              <a:latin typeface="Times New Roman" panose="02020603050405020304" pitchFamily="18" charset="0"/>
              <a:ea typeface="+mn-ea"/>
              <a:cs typeface="Times New Roman" panose="02020603050405020304" pitchFamily="18" charset="0"/>
            </a:rPr>
            <a:t>пушење</a:t>
          </a:r>
          <a:endParaRPr lang="en-US" sz="1400">
            <a:solidFill>
              <a:sysClr val="windowText" lastClr="000000"/>
            </a:solidFill>
            <a:latin typeface="Times New Roman" panose="02020603050405020304" pitchFamily="18" charset="0"/>
            <a:ea typeface="+mn-ea"/>
            <a:cs typeface="Times New Roman" panose="02020603050405020304" pitchFamily="18" charset="0"/>
          </a:endParaRPr>
        </a:p>
      </dgm:t>
    </dgm:pt>
    <dgm:pt modelId="{45866674-51AF-45C6-B56D-7FA3F3439989}" type="parTrans" cxnId="{487CC90B-0AEF-4169-AC05-6B7337A9CE58}">
      <dgm:prSet/>
      <dgm:spPr>
        <a:xfrm rot="16200000">
          <a:off x="2644428" y="905108"/>
          <a:ext cx="561874" cy="20274"/>
        </a:xfrm>
        <a:noFill/>
        <a:ln w="25400" cap="flat" cmpd="sng" algn="ctr">
          <a:solidFill>
            <a:srgbClr val="4F81BD">
              <a:shade val="60000"/>
              <a:hueOff val="0"/>
              <a:satOff val="0"/>
              <a:lumOff val="0"/>
              <a:alphaOff val="0"/>
            </a:srgbClr>
          </a:solidFill>
          <a:prstDash val="solid"/>
        </a:ln>
        <a:effectLst/>
      </dgm:spPr>
      <dgm:t>
        <a:bodyPr/>
        <a:lstStyle/>
        <a:p>
          <a:endParaRPr lang="en-US">
            <a:solidFill>
              <a:sysClr val="windowText" lastClr="000000">
                <a:hueOff val="0"/>
                <a:satOff val="0"/>
                <a:lumOff val="0"/>
                <a:alphaOff val="0"/>
              </a:sysClr>
            </a:solidFill>
            <a:latin typeface="Calibri"/>
            <a:ea typeface="+mn-ea"/>
            <a:cs typeface="+mn-cs"/>
          </a:endParaRPr>
        </a:p>
      </dgm:t>
    </dgm:pt>
    <dgm:pt modelId="{8767D4FB-3941-406E-A25F-CFFB6E315729}" type="sibTrans" cxnId="{487CC90B-0AEF-4169-AC05-6B7337A9CE58}">
      <dgm:prSet/>
      <dgm:spPr/>
      <dgm:t>
        <a:bodyPr/>
        <a:lstStyle/>
        <a:p>
          <a:endParaRPr lang="en-US"/>
        </a:p>
      </dgm:t>
    </dgm:pt>
    <dgm:pt modelId="{BC541A4C-6E31-450A-810B-CEBF1FE87317}">
      <dgm:prSet phldrT="[Text]" custT="1"/>
      <dgm:spPr>
        <a:xfrm>
          <a:off x="3294254" y="246561"/>
          <a:ext cx="991589" cy="622271"/>
        </a:xfrm>
        <a:no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gm:spPr>
      <dgm:t>
        <a:bodyPr/>
        <a:lstStyle/>
        <a:p>
          <a:r>
            <a:rPr lang="sr-Cyrl-RS" sz="1200">
              <a:solidFill>
                <a:sysClr val="windowText" lastClr="000000"/>
              </a:solidFill>
              <a:latin typeface="Times New Roman" panose="02020603050405020304" pitchFamily="18" charset="0"/>
              <a:ea typeface="+mn-ea"/>
              <a:cs typeface="Times New Roman" panose="02020603050405020304" pitchFamily="18" charset="0"/>
            </a:rPr>
            <a:t>гојазност</a:t>
          </a:r>
          <a:endParaRPr lang="en-US" sz="1200">
            <a:solidFill>
              <a:sysClr val="windowText" lastClr="000000"/>
            </a:solidFill>
            <a:latin typeface="Times New Roman" panose="02020603050405020304" pitchFamily="18" charset="0"/>
            <a:ea typeface="+mn-ea"/>
            <a:cs typeface="Times New Roman" panose="02020603050405020304" pitchFamily="18" charset="0"/>
          </a:endParaRPr>
        </a:p>
      </dgm:t>
    </dgm:pt>
    <dgm:pt modelId="{C9D18482-1715-4F72-A33D-7E85E6C46BD0}" type="parTrans" cxnId="{A6AD8F44-C9F5-40E6-840B-3FE7432C92E8}">
      <dgm:prSet/>
      <dgm:spPr>
        <a:xfrm rot="18739176">
          <a:off x="3035544" y="1042414"/>
          <a:ext cx="607824" cy="20274"/>
        </a:xfrm>
        <a:noFill/>
        <a:ln w="25400" cap="flat" cmpd="sng" algn="ctr">
          <a:solidFill>
            <a:srgbClr val="4F81BD">
              <a:shade val="60000"/>
              <a:hueOff val="0"/>
              <a:satOff val="0"/>
              <a:lumOff val="0"/>
              <a:alphaOff val="0"/>
            </a:srgbClr>
          </a:solidFill>
          <a:prstDash val="solid"/>
        </a:ln>
        <a:effectLst/>
      </dgm:spPr>
      <dgm:t>
        <a:bodyPr/>
        <a:lstStyle/>
        <a:p>
          <a:endParaRPr lang="en-US">
            <a:solidFill>
              <a:sysClr val="windowText" lastClr="000000">
                <a:hueOff val="0"/>
                <a:satOff val="0"/>
                <a:lumOff val="0"/>
                <a:alphaOff val="0"/>
              </a:sysClr>
            </a:solidFill>
            <a:latin typeface="Calibri"/>
            <a:ea typeface="+mn-ea"/>
            <a:cs typeface="+mn-cs"/>
          </a:endParaRPr>
        </a:p>
      </dgm:t>
    </dgm:pt>
    <dgm:pt modelId="{9E6B21A4-4F2F-4E2E-8F14-A40D69B71590}" type="sibTrans" cxnId="{A6AD8F44-C9F5-40E6-840B-3FE7432C92E8}">
      <dgm:prSet/>
      <dgm:spPr/>
      <dgm:t>
        <a:bodyPr/>
        <a:lstStyle/>
        <a:p>
          <a:endParaRPr lang="en-US"/>
        </a:p>
      </dgm:t>
    </dgm:pt>
    <dgm:pt modelId="{330E34EA-2384-4B9D-86F4-B2B541603A44}">
      <dgm:prSet phldrT="[Text]" custT="1"/>
      <dgm:spPr>
        <a:xfrm>
          <a:off x="3592265" y="937009"/>
          <a:ext cx="1166746" cy="622271"/>
        </a:xfrm>
        <a:no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gm:spPr>
      <dgm:t>
        <a:bodyPr/>
        <a:lstStyle/>
        <a:p>
          <a:r>
            <a:rPr lang="sr-Cyrl-RS" sz="1200">
              <a:solidFill>
                <a:sysClr val="windowText" lastClr="000000"/>
              </a:solidFill>
              <a:latin typeface="Times New Roman" panose="02020603050405020304" pitchFamily="18" charset="0"/>
              <a:ea typeface="+mn-ea"/>
              <a:cs typeface="Times New Roman" panose="02020603050405020304" pitchFamily="18" charset="0"/>
            </a:rPr>
            <a:t>дијабетес мелитус</a:t>
          </a:r>
          <a:endParaRPr lang="en-US" sz="1200">
            <a:solidFill>
              <a:sysClr val="windowText" lastClr="000000"/>
            </a:solidFill>
            <a:latin typeface="Times New Roman" panose="02020603050405020304" pitchFamily="18" charset="0"/>
            <a:ea typeface="+mn-ea"/>
            <a:cs typeface="Times New Roman" panose="02020603050405020304" pitchFamily="18" charset="0"/>
          </a:endParaRPr>
        </a:p>
      </dgm:t>
    </dgm:pt>
    <dgm:pt modelId="{AE50D45B-8088-4620-A2D8-97F1F490BF29}" type="parTrans" cxnId="{7306576C-4C0E-43B2-A139-56C06D71E5C6}">
      <dgm:prSet/>
      <dgm:spPr>
        <a:xfrm rot="20897328">
          <a:off x="3225752" y="1392375"/>
          <a:ext cx="410411" cy="20274"/>
        </a:xfrm>
        <a:noFill/>
        <a:ln w="25400" cap="flat" cmpd="sng" algn="ctr">
          <a:solidFill>
            <a:srgbClr val="4F81BD">
              <a:shade val="60000"/>
              <a:hueOff val="0"/>
              <a:satOff val="0"/>
              <a:lumOff val="0"/>
              <a:alphaOff val="0"/>
            </a:srgbClr>
          </a:solidFill>
          <a:prstDash val="solid"/>
        </a:ln>
        <a:effectLst/>
      </dgm:spPr>
      <dgm:t>
        <a:bodyPr/>
        <a:lstStyle/>
        <a:p>
          <a:endParaRPr lang="en-US">
            <a:solidFill>
              <a:sysClr val="windowText" lastClr="000000">
                <a:hueOff val="0"/>
                <a:satOff val="0"/>
                <a:lumOff val="0"/>
                <a:alphaOff val="0"/>
              </a:sysClr>
            </a:solidFill>
            <a:latin typeface="Calibri"/>
            <a:ea typeface="+mn-ea"/>
            <a:cs typeface="+mn-cs"/>
          </a:endParaRPr>
        </a:p>
      </dgm:t>
    </dgm:pt>
    <dgm:pt modelId="{B6BF4425-9CDA-49A3-AD6F-559E8A27564F}" type="sibTrans" cxnId="{7306576C-4C0E-43B2-A139-56C06D71E5C6}">
      <dgm:prSet/>
      <dgm:spPr/>
      <dgm:t>
        <a:bodyPr/>
        <a:lstStyle/>
        <a:p>
          <a:endParaRPr lang="en-US"/>
        </a:p>
      </dgm:t>
    </dgm:pt>
    <dgm:pt modelId="{ABE0EEEF-460D-40A0-BF6E-BC13B8D5838C}">
      <dgm:prSet phldrT="[Text]" custT="1"/>
      <dgm:spPr>
        <a:xfrm>
          <a:off x="3622797" y="1648031"/>
          <a:ext cx="971657" cy="622271"/>
        </a:xfrm>
        <a:no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gm:spPr>
      <dgm:t>
        <a:bodyPr/>
        <a:lstStyle/>
        <a:p>
          <a:r>
            <a:rPr lang="sr-Cyrl-RS" sz="1200">
              <a:solidFill>
                <a:sysClr val="windowText" lastClr="000000"/>
              </a:solidFill>
              <a:latin typeface="Times New Roman" panose="02020603050405020304" pitchFamily="18" charset="0"/>
              <a:ea typeface="+mn-ea"/>
              <a:cs typeface="Times New Roman" panose="02020603050405020304" pitchFamily="18" charset="0"/>
            </a:rPr>
            <a:t>повишен крвни притисак</a:t>
          </a:r>
          <a:endParaRPr lang="en-US" sz="1200">
            <a:solidFill>
              <a:sysClr val="windowText" lastClr="000000"/>
            </a:solidFill>
            <a:latin typeface="Times New Roman" panose="02020603050405020304" pitchFamily="18" charset="0"/>
            <a:ea typeface="+mn-ea"/>
            <a:cs typeface="Times New Roman" panose="02020603050405020304" pitchFamily="18" charset="0"/>
          </a:endParaRPr>
        </a:p>
      </dgm:t>
    </dgm:pt>
    <dgm:pt modelId="{D963BD91-EE4D-4AA0-8973-626682BB8DE5}" type="parTrans" cxnId="{43A0D0B8-6809-49AD-8D44-EDB129E37415}">
      <dgm:prSet/>
      <dgm:spPr>
        <a:xfrm rot="1254012">
          <a:off x="3199291" y="1698930"/>
          <a:ext cx="508793" cy="20274"/>
        </a:xfrm>
        <a:noFill/>
        <a:ln w="25400" cap="flat" cmpd="sng" algn="ctr">
          <a:solidFill>
            <a:srgbClr val="4F81BD">
              <a:shade val="60000"/>
              <a:hueOff val="0"/>
              <a:satOff val="0"/>
              <a:lumOff val="0"/>
              <a:alphaOff val="0"/>
            </a:srgbClr>
          </a:solidFill>
          <a:prstDash val="solid"/>
        </a:ln>
        <a:effectLst/>
      </dgm:spPr>
      <dgm:t>
        <a:bodyPr/>
        <a:lstStyle/>
        <a:p>
          <a:endParaRPr lang="en-US">
            <a:solidFill>
              <a:sysClr val="windowText" lastClr="000000">
                <a:hueOff val="0"/>
                <a:satOff val="0"/>
                <a:lumOff val="0"/>
                <a:alphaOff val="0"/>
              </a:sysClr>
            </a:solidFill>
            <a:latin typeface="Calibri"/>
            <a:ea typeface="+mn-ea"/>
            <a:cs typeface="+mn-cs"/>
          </a:endParaRPr>
        </a:p>
      </dgm:t>
    </dgm:pt>
    <dgm:pt modelId="{08304EDD-97F1-4F9E-B344-EB2C657C47B1}" type="sibTrans" cxnId="{43A0D0B8-6809-49AD-8D44-EDB129E37415}">
      <dgm:prSet/>
      <dgm:spPr/>
      <dgm:t>
        <a:bodyPr/>
        <a:lstStyle/>
        <a:p>
          <a:endParaRPr lang="en-US"/>
        </a:p>
      </dgm:t>
    </dgm:pt>
    <dgm:pt modelId="{EF4FC770-98A8-4C8A-A7E5-491586CC6973}">
      <dgm:prSet custT="1"/>
      <dgm:spPr>
        <a:xfrm>
          <a:off x="2815534" y="2320953"/>
          <a:ext cx="1310123" cy="622271"/>
        </a:xfrm>
        <a:no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gm:spPr>
      <dgm:t>
        <a:bodyPr/>
        <a:lstStyle/>
        <a:p>
          <a:r>
            <a:rPr lang="sr-Cyrl-RS" sz="1200">
              <a:solidFill>
                <a:sysClr val="windowText" lastClr="000000"/>
              </a:solidFill>
              <a:latin typeface="Times New Roman" panose="02020603050405020304" pitchFamily="18" charset="0"/>
              <a:ea typeface="+mn-ea"/>
              <a:cs typeface="Times New Roman" panose="02020603050405020304" pitchFamily="18" charset="0"/>
            </a:rPr>
            <a:t>повишен ниво холестерола</a:t>
          </a:r>
          <a:endParaRPr lang="en-US" sz="1200">
            <a:solidFill>
              <a:sysClr val="windowText" lastClr="000000"/>
            </a:solidFill>
            <a:latin typeface="Times New Roman" panose="02020603050405020304" pitchFamily="18" charset="0"/>
            <a:ea typeface="+mn-ea"/>
            <a:cs typeface="Times New Roman" panose="02020603050405020304" pitchFamily="18" charset="0"/>
          </a:endParaRPr>
        </a:p>
      </dgm:t>
    </dgm:pt>
    <dgm:pt modelId="{89290D88-A202-456A-9DD0-392ECF46A307}" type="parTrans" cxnId="{1B378925-0E39-43D8-8F06-702499C39D12}">
      <dgm:prSet/>
      <dgm:spPr>
        <a:xfrm rot="3848298">
          <a:off x="2891416" y="2047952"/>
          <a:ext cx="601869" cy="20274"/>
        </a:xfrm>
        <a:noFill/>
        <a:ln w="25400" cap="flat" cmpd="sng" algn="ctr">
          <a:solidFill>
            <a:srgbClr val="4F81BD">
              <a:shade val="60000"/>
              <a:hueOff val="0"/>
              <a:satOff val="0"/>
              <a:lumOff val="0"/>
              <a:alphaOff val="0"/>
            </a:srgbClr>
          </a:solidFill>
          <a:prstDash val="solid"/>
        </a:ln>
        <a:effectLst/>
      </dgm:spPr>
      <dgm:t>
        <a:bodyPr/>
        <a:lstStyle/>
        <a:p>
          <a:endParaRPr lang="en-US">
            <a:solidFill>
              <a:sysClr val="windowText" lastClr="000000">
                <a:hueOff val="0"/>
                <a:satOff val="0"/>
                <a:lumOff val="0"/>
                <a:alphaOff val="0"/>
              </a:sysClr>
            </a:solidFill>
            <a:latin typeface="Calibri"/>
            <a:ea typeface="+mn-ea"/>
            <a:cs typeface="+mn-cs"/>
          </a:endParaRPr>
        </a:p>
      </dgm:t>
    </dgm:pt>
    <dgm:pt modelId="{94B54F1F-7388-42F9-B121-B985335C16AB}" type="sibTrans" cxnId="{1B378925-0E39-43D8-8F06-702499C39D12}">
      <dgm:prSet/>
      <dgm:spPr/>
      <dgm:t>
        <a:bodyPr/>
        <a:lstStyle/>
        <a:p>
          <a:endParaRPr lang="en-US"/>
        </a:p>
      </dgm:t>
    </dgm:pt>
    <dgm:pt modelId="{F26FB2E6-2086-4449-91C6-EF52813E6428}">
      <dgm:prSet custT="1"/>
      <dgm:spPr>
        <a:xfrm>
          <a:off x="1941970" y="2320953"/>
          <a:ext cx="1070076" cy="622271"/>
        </a:xfrm>
        <a:no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gm:spPr>
      <dgm:t>
        <a:bodyPr/>
        <a:lstStyle/>
        <a:p>
          <a:r>
            <a:rPr lang="sr-Cyrl-RS" sz="1200">
              <a:solidFill>
                <a:sysClr val="windowText" lastClr="000000"/>
              </a:solidFill>
              <a:latin typeface="Times New Roman" panose="02020603050405020304" pitchFamily="18" charset="0"/>
              <a:ea typeface="+mn-ea"/>
              <a:cs typeface="Times New Roman" panose="02020603050405020304" pitchFamily="18" charset="0"/>
            </a:rPr>
            <a:t>генетски</a:t>
          </a:r>
          <a:r>
            <a:rPr lang="sr-Cyrl-RS" sz="1200">
              <a:solidFill>
                <a:sysClr val="windowText" lastClr="000000"/>
              </a:solidFill>
              <a:latin typeface="Calibri"/>
              <a:ea typeface="+mn-ea"/>
              <a:cs typeface="+mn-cs"/>
            </a:rPr>
            <a:t> </a:t>
          </a:r>
          <a:r>
            <a:rPr lang="sr-Cyrl-RS" sz="1200">
              <a:solidFill>
                <a:sysClr val="windowText" lastClr="000000"/>
              </a:solidFill>
              <a:latin typeface="Times New Roman" panose="02020603050405020304" pitchFamily="18" charset="0"/>
              <a:ea typeface="+mn-ea"/>
              <a:cs typeface="Times New Roman" panose="02020603050405020304" pitchFamily="18" charset="0"/>
            </a:rPr>
            <a:t>фактори</a:t>
          </a:r>
          <a:endParaRPr lang="en-US" sz="1200">
            <a:solidFill>
              <a:sysClr val="windowText" lastClr="000000"/>
            </a:solidFill>
            <a:latin typeface="Times New Roman" panose="02020603050405020304" pitchFamily="18" charset="0"/>
            <a:ea typeface="+mn-ea"/>
            <a:cs typeface="Times New Roman" panose="02020603050405020304" pitchFamily="18" charset="0"/>
          </a:endParaRPr>
        </a:p>
      </dgm:t>
    </dgm:pt>
    <dgm:pt modelId="{6A4A7BDE-9320-408F-A207-6F929286B5F8}" type="parTrans" cxnId="{C6FA31F9-A9D8-4D8E-9198-A7D91F5A0C20}">
      <dgm:prSet/>
      <dgm:spPr>
        <a:xfrm rot="6703996">
          <a:off x="2417287" y="2052526"/>
          <a:ext cx="573411" cy="20274"/>
        </a:xfrm>
        <a:noFill/>
        <a:ln w="25400" cap="flat" cmpd="sng" algn="ctr">
          <a:solidFill>
            <a:srgbClr val="4F81BD">
              <a:shade val="60000"/>
              <a:hueOff val="0"/>
              <a:satOff val="0"/>
              <a:lumOff val="0"/>
              <a:alphaOff val="0"/>
            </a:srgbClr>
          </a:solidFill>
          <a:prstDash val="solid"/>
        </a:ln>
        <a:effectLst/>
      </dgm:spPr>
      <dgm:t>
        <a:bodyPr/>
        <a:lstStyle/>
        <a:p>
          <a:endParaRPr lang="en-US">
            <a:solidFill>
              <a:sysClr val="windowText" lastClr="000000">
                <a:hueOff val="0"/>
                <a:satOff val="0"/>
                <a:lumOff val="0"/>
                <a:alphaOff val="0"/>
              </a:sysClr>
            </a:solidFill>
            <a:latin typeface="Calibri"/>
            <a:ea typeface="+mn-ea"/>
            <a:cs typeface="+mn-cs"/>
          </a:endParaRPr>
        </a:p>
      </dgm:t>
    </dgm:pt>
    <dgm:pt modelId="{0AB91DB9-50F5-43DD-9AFD-08C445359C45}" type="sibTrans" cxnId="{C6FA31F9-A9D8-4D8E-9198-A7D91F5A0C20}">
      <dgm:prSet/>
      <dgm:spPr/>
      <dgm:t>
        <a:bodyPr/>
        <a:lstStyle/>
        <a:p>
          <a:endParaRPr lang="en-US"/>
        </a:p>
      </dgm:t>
    </dgm:pt>
    <dgm:pt modelId="{147995FF-5F5C-46C3-9146-D8D11B90C3EE}">
      <dgm:prSet custT="1"/>
      <dgm:spPr>
        <a:xfrm>
          <a:off x="1162051" y="1915356"/>
          <a:ext cx="1216278" cy="622271"/>
        </a:xfrm>
        <a:no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gm:spPr>
      <dgm:t>
        <a:bodyPr/>
        <a:lstStyle/>
        <a:p>
          <a:r>
            <a:rPr lang="sr-Cyrl-RS" sz="1200">
              <a:solidFill>
                <a:sysClr val="windowText" lastClr="000000"/>
              </a:solidFill>
              <a:latin typeface="Times New Roman" panose="02020603050405020304" pitchFamily="18" charset="0"/>
              <a:ea typeface="+mn-ea"/>
              <a:cs typeface="Times New Roman" panose="02020603050405020304" pitchFamily="18" charset="0"/>
            </a:rPr>
            <a:t>неадекватна</a:t>
          </a:r>
          <a:r>
            <a:rPr lang="sr-Cyrl-RS" sz="1200">
              <a:solidFill>
                <a:sysClr val="windowText" lastClr="000000"/>
              </a:solidFill>
              <a:latin typeface="Calibri"/>
              <a:ea typeface="+mn-ea"/>
              <a:cs typeface="+mn-cs"/>
            </a:rPr>
            <a:t> </a:t>
          </a:r>
          <a:r>
            <a:rPr lang="sr-Cyrl-RS" sz="1200">
              <a:solidFill>
                <a:sysClr val="windowText" lastClr="000000"/>
              </a:solidFill>
              <a:latin typeface="Times New Roman" panose="02020603050405020304" pitchFamily="18" charset="0"/>
              <a:ea typeface="+mn-ea"/>
              <a:cs typeface="Times New Roman" panose="02020603050405020304" pitchFamily="18" charset="0"/>
            </a:rPr>
            <a:t>исхрана</a:t>
          </a:r>
          <a:endParaRPr lang="en-US" sz="1200">
            <a:solidFill>
              <a:sysClr val="windowText" lastClr="000000"/>
            </a:solidFill>
            <a:latin typeface="Times New Roman" panose="02020603050405020304" pitchFamily="18" charset="0"/>
            <a:ea typeface="+mn-ea"/>
            <a:cs typeface="Times New Roman" panose="02020603050405020304" pitchFamily="18" charset="0"/>
          </a:endParaRPr>
        </a:p>
      </dgm:t>
    </dgm:pt>
    <dgm:pt modelId="{09666E02-F2CB-4EEC-804F-E1454855B106}" type="parTrans" cxnId="{B6FC56D3-D50F-48B3-8689-EFD05FB8F979}">
      <dgm:prSet/>
      <dgm:spPr>
        <a:xfrm rot="8885700">
          <a:off x="2111373" y="1818797"/>
          <a:ext cx="594790" cy="20274"/>
        </a:xfrm>
        <a:noFill/>
        <a:ln w="25400" cap="flat" cmpd="sng" algn="ctr">
          <a:solidFill>
            <a:srgbClr val="4F81BD">
              <a:shade val="60000"/>
              <a:hueOff val="0"/>
              <a:satOff val="0"/>
              <a:lumOff val="0"/>
              <a:alphaOff val="0"/>
            </a:srgbClr>
          </a:solidFill>
          <a:prstDash val="solid"/>
        </a:ln>
        <a:effectLst/>
      </dgm:spPr>
      <dgm:t>
        <a:bodyPr/>
        <a:lstStyle/>
        <a:p>
          <a:endParaRPr lang="en-US">
            <a:solidFill>
              <a:sysClr val="windowText" lastClr="000000">
                <a:hueOff val="0"/>
                <a:satOff val="0"/>
                <a:lumOff val="0"/>
                <a:alphaOff val="0"/>
              </a:sysClr>
            </a:solidFill>
            <a:latin typeface="Calibri"/>
            <a:ea typeface="+mn-ea"/>
            <a:cs typeface="+mn-cs"/>
          </a:endParaRPr>
        </a:p>
      </dgm:t>
    </dgm:pt>
    <dgm:pt modelId="{D3B1EE9D-E482-4824-90E1-0B5022B50CAC}" type="sibTrans" cxnId="{B6FC56D3-D50F-48B3-8689-EFD05FB8F979}">
      <dgm:prSet/>
      <dgm:spPr/>
      <dgm:t>
        <a:bodyPr/>
        <a:lstStyle/>
        <a:p>
          <a:endParaRPr lang="en-US"/>
        </a:p>
      </dgm:t>
    </dgm:pt>
    <dgm:pt modelId="{1F0E2648-6291-4144-9264-C622DD52A629}">
      <dgm:prSet custT="1"/>
      <dgm:spPr>
        <a:xfrm>
          <a:off x="310285" y="1117234"/>
          <a:ext cx="1819209" cy="622271"/>
        </a:xfrm>
        <a:no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gm:spPr>
      <dgm:t>
        <a:bodyPr/>
        <a:lstStyle/>
        <a:p>
          <a:r>
            <a:rPr lang="sr-Cyrl-RS" sz="1200">
              <a:solidFill>
                <a:sysClr val="windowText" lastClr="000000"/>
              </a:solidFill>
              <a:latin typeface="Times New Roman" panose="02020603050405020304" pitchFamily="18" charset="0"/>
              <a:ea typeface="+mn-ea"/>
              <a:cs typeface="Times New Roman" panose="02020603050405020304" pitchFamily="18" charset="0"/>
            </a:rPr>
            <a:t>неадекватна физичка активност</a:t>
          </a:r>
          <a:endParaRPr lang="en-US" sz="1200">
            <a:solidFill>
              <a:sysClr val="windowText" lastClr="000000"/>
            </a:solidFill>
            <a:latin typeface="Times New Roman" panose="02020603050405020304" pitchFamily="18" charset="0"/>
            <a:ea typeface="+mn-ea"/>
            <a:cs typeface="Times New Roman" panose="02020603050405020304" pitchFamily="18" charset="0"/>
          </a:endParaRPr>
        </a:p>
      </dgm:t>
    </dgm:pt>
    <dgm:pt modelId="{E84BE2FC-DD9A-4DBD-96C7-18F1352E6EFC}" type="parTrans" cxnId="{216DFA4B-1238-400B-BB05-A2E04B49133D}">
      <dgm:prSet/>
      <dgm:spPr>
        <a:xfrm rot="10959024">
          <a:off x="2121014" y="1471376"/>
          <a:ext cx="493812" cy="20274"/>
        </a:xfrm>
        <a:noFill/>
        <a:ln w="25400" cap="flat" cmpd="sng" algn="ctr">
          <a:solidFill>
            <a:srgbClr val="4F81BD">
              <a:shade val="60000"/>
              <a:hueOff val="0"/>
              <a:satOff val="0"/>
              <a:lumOff val="0"/>
              <a:alphaOff val="0"/>
            </a:srgbClr>
          </a:solidFill>
          <a:prstDash val="solid"/>
        </a:ln>
        <a:effectLst/>
      </dgm:spPr>
      <dgm:t>
        <a:bodyPr/>
        <a:lstStyle/>
        <a:p>
          <a:endParaRPr lang="en-US">
            <a:solidFill>
              <a:sysClr val="windowText" lastClr="000000">
                <a:hueOff val="0"/>
                <a:satOff val="0"/>
                <a:lumOff val="0"/>
                <a:alphaOff val="0"/>
              </a:sysClr>
            </a:solidFill>
            <a:latin typeface="Calibri"/>
            <a:ea typeface="+mn-ea"/>
            <a:cs typeface="+mn-cs"/>
          </a:endParaRPr>
        </a:p>
      </dgm:t>
    </dgm:pt>
    <dgm:pt modelId="{7FD8FE9C-88C6-4DBC-9559-1559B9B85DB3}" type="sibTrans" cxnId="{216DFA4B-1238-400B-BB05-A2E04B49133D}">
      <dgm:prSet/>
      <dgm:spPr/>
      <dgm:t>
        <a:bodyPr/>
        <a:lstStyle/>
        <a:p>
          <a:endParaRPr lang="en-US"/>
        </a:p>
      </dgm:t>
    </dgm:pt>
    <dgm:pt modelId="{8DBE1E3B-9F89-45F7-A917-03D5BA23E4A4}">
      <dgm:prSet custT="1"/>
      <dgm:spPr>
        <a:xfrm>
          <a:off x="1295141" y="341656"/>
          <a:ext cx="1405094" cy="622271"/>
        </a:xfrm>
        <a:no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gm:spPr>
      <dgm:t>
        <a:bodyPr/>
        <a:lstStyle/>
        <a:p>
          <a:r>
            <a:rPr lang="sr-Cyrl-RS" sz="1200">
              <a:solidFill>
                <a:sysClr val="windowText" lastClr="000000"/>
              </a:solidFill>
              <a:latin typeface="Times New Roman" panose="02020603050405020304" pitchFamily="18" charset="0"/>
              <a:ea typeface="+mn-ea"/>
              <a:cs typeface="Times New Roman" panose="02020603050405020304" pitchFamily="18" charset="0"/>
            </a:rPr>
            <a:t>прекомеран унос алкохола</a:t>
          </a:r>
          <a:endParaRPr lang="en-US" sz="1200">
            <a:solidFill>
              <a:sysClr val="windowText" lastClr="000000"/>
            </a:solidFill>
            <a:latin typeface="Times New Roman" panose="02020603050405020304" pitchFamily="18" charset="0"/>
            <a:ea typeface="+mn-ea"/>
            <a:cs typeface="Times New Roman" panose="02020603050405020304" pitchFamily="18" charset="0"/>
          </a:endParaRPr>
        </a:p>
      </dgm:t>
    </dgm:pt>
    <dgm:pt modelId="{B15D64D5-0C98-46BD-89A1-BF48D9BBABF8}" type="parTrans" cxnId="{ACD9CBCA-5501-4D78-AB4B-61C913D0AF7A}">
      <dgm:prSet/>
      <dgm:spPr>
        <a:xfrm rot="13358976">
          <a:off x="2231187" y="1104724"/>
          <a:ext cx="536251" cy="20274"/>
        </a:xfrm>
        <a:noFill/>
        <a:ln w="25400" cap="flat" cmpd="sng" algn="ctr">
          <a:solidFill>
            <a:srgbClr val="4F81BD">
              <a:shade val="60000"/>
              <a:hueOff val="0"/>
              <a:satOff val="0"/>
              <a:lumOff val="0"/>
              <a:alphaOff val="0"/>
            </a:srgbClr>
          </a:solidFill>
          <a:prstDash val="solid"/>
        </a:ln>
        <a:effectLst/>
      </dgm:spPr>
      <dgm:t>
        <a:bodyPr/>
        <a:lstStyle/>
        <a:p>
          <a:endParaRPr lang="en-US">
            <a:solidFill>
              <a:sysClr val="windowText" lastClr="000000">
                <a:hueOff val="0"/>
                <a:satOff val="0"/>
                <a:lumOff val="0"/>
                <a:alphaOff val="0"/>
              </a:sysClr>
            </a:solidFill>
            <a:latin typeface="Calibri"/>
            <a:ea typeface="+mn-ea"/>
            <a:cs typeface="+mn-cs"/>
          </a:endParaRPr>
        </a:p>
      </dgm:t>
    </dgm:pt>
    <dgm:pt modelId="{65AC5C6A-C2EB-435E-9926-D219C27D0229}" type="sibTrans" cxnId="{ACD9CBCA-5501-4D78-AB4B-61C913D0AF7A}">
      <dgm:prSet/>
      <dgm:spPr/>
      <dgm:t>
        <a:bodyPr/>
        <a:lstStyle/>
        <a:p>
          <a:endParaRPr lang="en-US"/>
        </a:p>
      </dgm:t>
    </dgm:pt>
    <dgm:pt modelId="{C2757CED-517F-4F5C-A5CF-78E74C74E604}" type="pres">
      <dgm:prSet presAssocID="{B1931B22-44EC-4699-A2B9-6028EEEEA64F}" presName="cycle" presStyleCnt="0">
        <dgm:presLayoutVars>
          <dgm:chMax val="1"/>
          <dgm:dir/>
          <dgm:animLvl val="ctr"/>
          <dgm:resizeHandles val="exact"/>
        </dgm:presLayoutVars>
      </dgm:prSet>
      <dgm:spPr/>
      <dgm:t>
        <a:bodyPr/>
        <a:lstStyle/>
        <a:p>
          <a:endParaRPr lang="en-US"/>
        </a:p>
      </dgm:t>
    </dgm:pt>
    <dgm:pt modelId="{EADEED2B-76E8-4C9C-9EFE-137B3470F33A}" type="pres">
      <dgm:prSet presAssocID="{C808E3E5-30D3-405F-80E6-9D4C994D1D37}" presName="centerShape" presStyleLbl="node0" presStyleIdx="0" presStyleCnt="1" custScaleX="133507"/>
      <dgm:spPr>
        <a:prstGeom prst="ellipse">
          <a:avLst/>
        </a:prstGeom>
      </dgm:spPr>
      <dgm:t>
        <a:bodyPr/>
        <a:lstStyle/>
        <a:p>
          <a:endParaRPr lang="en-US"/>
        </a:p>
      </dgm:t>
    </dgm:pt>
    <dgm:pt modelId="{A160B054-D1FE-4EF8-98F0-04B531DE8119}" type="pres">
      <dgm:prSet presAssocID="{45866674-51AF-45C6-B56D-7FA3F3439989}" presName="Name9" presStyleLbl="parChTrans1D2" presStyleIdx="0" presStyleCnt="9"/>
      <dgm:spPr>
        <a:custGeom>
          <a:avLst/>
          <a:gdLst/>
          <a:ahLst/>
          <a:cxnLst/>
          <a:rect l="0" t="0" r="0" b="0"/>
          <a:pathLst>
            <a:path>
              <a:moveTo>
                <a:pt x="0" y="10137"/>
              </a:moveTo>
              <a:lnTo>
                <a:pt x="561874" y="10137"/>
              </a:lnTo>
            </a:path>
          </a:pathLst>
        </a:custGeom>
      </dgm:spPr>
      <dgm:t>
        <a:bodyPr/>
        <a:lstStyle/>
        <a:p>
          <a:endParaRPr lang="en-US"/>
        </a:p>
      </dgm:t>
    </dgm:pt>
    <dgm:pt modelId="{9D463EC9-5A66-487B-874E-1CBD1B262AAF}" type="pres">
      <dgm:prSet presAssocID="{45866674-51AF-45C6-B56D-7FA3F3439989}" presName="connTx" presStyleLbl="parChTrans1D2" presStyleIdx="0" presStyleCnt="9"/>
      <dgm:spPr/>
      <dgm:t>
        <a:bodyPr/>
        <a:lstStyle/>
        <a:p>
          <a:endParaRPr lang="en-US"/>
        </a:p>
      </dgm:t>
    </dgm:pt>
    <dgm:pt modelId="{2D45E3CA-504F-4BF9-B40E-7F2A7BBA44E9}" type="pres">
      <dgm:prSet presAssocID="{326F485D-CF10-4F9E-ADF1-7BA8264AF15C}" presName="node" presStyleLbl="node1" presStyleIdx="0" presStyleCnt="9" custScaleX="163890">
        <dgm:presLayoutVars>
          <dgm:bulletEnabled val="1"/>
        </dgm:presLayoutVars>
      </dgm:prSet>
      <dgm:spPr>
        <a:prstGeom prst="ellipse">
          <a:avLst/>
        </a:prstGeom>
      </dgm:spPr>
      <dgm:t>
        <a:bodyPr/>
        <a:lstStyle/>
        <a:p>
          <a:endParaRPr lang="en-US"/>
        </a:p>
      </dgm:t>
    </dgm:pt>
    <dgm:pt modelId="{F4A194C0-E3A6-472A-9D7D-2B174BE4F405}" type="pres">
      <dgm:prSet presAssocID="{C9D18482-1715-4F72-A33D-7E85E6C46BD0}" presName="Name9" presStyleLbl="parChTrans1D2" presStyleIdx="1" presStyleCnt="9"/>
      <dgm:spPr>
        <a:custGeom>
          <a:avLst/>
          <a:gdLst/>
          <a:ahLst/>
          <a:cxnLst/>
          <a:rect l="0" t="0" r="0" b="0"/>
          <a:pathLst>
            <a:path>
              <a:moveTo>
                <a:pt x="0" y="10137"/>
              </a:moveTo>
              <a:lnTo>
                <a:pt x="607824" y="10137"/>
              </a:lnTo>
            </a:path>
          </a:pathLst>
        </a:custGeom>
      </dgm:spPr>
      <dgm:t>
        <a:bodyPr/>
        <a:lstStyle/>
        <a:p>
          <a:endParaRPr lang="en-US"/>
        </a:p>
      </dgm:t>
    </dgm:pt>
    <dgm:pt modelId="{72B8651A-18A4-458B-BDAA-B8138EF85D98}" type="pres">
      <dgm:prSet presAssocID="{C9D18482-1715-4F72-A33D-7E85E6C46BD0}" presName="connTx" presStyleLbl="parChTrans1D2" presStyleIdx="1" presStyleCnt="9"/>
      <dgm:spPr/>
      <dgm:t>
        <a:bodyPr/>
        <a:lstStyle/>
        <a:p>
          <a:endParaRPr lang="en-US"/>
        </a:p>
      </dgm:t>
    </dgm:pt>
    <dgm:pt modelId="{EFF6ADFE-34B0-4B80-B617-DC78E45A222B}" type="pres">
      <dgm:prSet presAssocID="{BC541A4C-6E31-450A-810B-CEBF1FE87317}" presName="node" presStyleLbl="node1" presStyleIdx="1" presStyleCnt="9" custScaleX="191233" custRadScaleRad="108459" custRadScaleInc="11598">
        <dgm:presLayoutVars>
          <dgm:bulletEnabled val="1"/>
        </dgm:presLayoutVars>
      </dgm:prSet>
      <dgm:spPr>
        <a:prstGeom prst="ellipse">
          <a:avLst/>
        </a:prstGeom>
      </dgm:spPr>
      <dgm:t>
        <a:bodyPr/>
        <a:lstStyle/>
        <a:p>
          <a:endParaRPr lang="en-US"/>
        </a:p>
      </dgm:t>
    </dgm:pt>
    <dgm:pt modelId="{44F3622E-0211-4C54-BCCD-22CF9FBFC5B6}" type="pres">
      <dgm:prSet presAssocID="{AE50D45B-8088-4620-A2D8-97F1F490BF29}" presName="Name9" presStyleLbl="parChTrans1D2" presStyleIdx="2" presStyleCnt="9"/>
      <dgm:spPr>
        <a:custGeom>
          <a:avLst/>
          <a:gdLst/>
          <a:ahLst/>
          <a:cxnLst/>
          <a:rect l="0" t="0" r="0" b="0"/>
          <a:pathLst>
            <a:path>
              <a:moveTo>
                <a:pt x="0" y="10137"/>
              </a:moveTo>
              <a:lnTo>
                <a:pt x="410411" y="10137"/>
              </a:lnTo>
            </a:path>
          </a:pathLst>
        </a:custGeom>
      </dgm:spPr>
      <dgm:t>
        <a:bodyPr/>
        <a:lstStyle/>
        <a:p>
          <a:endParaRPr lang="en-US"/>
        </a:p>
      </dgm:t>
    </dgm:pt>
    <dgm:pt modelId="{E0D0EC13-8E0A-4454-AC38-C05DDD333191}" type="pres">
      <dgm:prSet presAssocID="{AE50D45B-8088-4620-A2D8-97F1F490BF29}" presName="connTx" presStyleLbl="parChTrans1D2" presStyleIdx="2" presStyleCnt="9"/>
      <dgm:spPr/>
      <dgm:t>
        <a:bodyPr/>
        <a:lstStyle/>
        <a:p>
          <a:endParaRPr lang="en-US"/>
        </a:p>
      </dgm:t>
    </dgm:pt>
    <dgm:pt modelId="{1CBF057C-5076-49F8-9992-D01A9FFFE5FF}" type="pres">
      <dgm:prSet presAssocID="{330E34EA-2384-4B9D-86F4-B2B541603A44}" presName="node" presStyleLbl="node1" presStyleIdx="2" presStyleCnt="9" custScaleX="187498" custRadScaleRad="107829" custRadScaleInc="-8556">
        <dgm:presLayoutVars>
          <dgm:bulletEnabled val="1"/>
        </dgm:presLayoutVars>
      </dgm:prSet>
      <dgm:spPr>
        <a:prstGeom prst="ellipse">
          <a:avLst/>
        </a:prstGeom>
      </dgm:spPr>
      <dgm:t>
        <a:bodyPr/>
        <a:lstStyle/>
        <a:p>
          <a:endParaRPr lang="en-US"/>
        </a:p>
      </dgm:t>
    </dgm:pt>
    <dgm:pt modelId="{755FD8E9-1656-4A01-ADE0-7B77202DC5CA}" type="pres">
      <dgm:prSet presAssocID="{D963BD91-EE4D-4AA0-8973-626682BB8DE5}" presName="Name9" presStyleLbl="parChTrans1D2" presStyleIdx="3" presStyleCnt="9"/>
      <dgm:spPr>
        <a:custGeom>
          <a:avLst/>
          <a:gdLst/>
          <a:ahLst/>
          <a:cxnLst/>
          <a:rect l="0" t="0" r="0" b="0"/>
          <a:pathLst>
            <a:path>
              <a:moveTo>
                <a:pt x="0" y="10137"/>
              </a:moveTo>
              <a:lnTo>
                <a:pt x="508793" y="10137"/>
              </a:lnTo>
            </a:path>
          </a:pathLst>
        </a:custGeom>
      </dgm:spPr>
      <dgm:t>
        <a:bodyPr/>
        <a:lstStyle/>
        <a:p>
          <a:endParaRPr lang="en-US"/>
        </a:p>
      </dgm:t>
    </dgm:pt>
    <dgm:pt modelId="{5FC2F93C-1BD6-4B78-8545-F3CD63B2A36A}" type="pres">
      <dgm:prSet presAssocID="{D963BD91-EE4D-4AA0-8973-626682BB8DE5}" presName="connTx" presStyleLbl="parChTrans1D2" presStyleIdx="3" presStyleCnt="9"/>
      <dgm:spPr/>
      <dgm:t>
        <a:bodyPr/>
        <a:lstStyle/>
        <a:p>
          <a:endParaRPr lang="en-US"/>
        </a:p>
      </dgm:t>
    </dgm:pt>
    <dgm:pt modelId="{AEE5691C-275C-4B1B-A506-9AC65B5289B5}" type="pres">
      <dgm:prSet presAssocID="{ABE0EEEF-460D-40A0-BF6E-BC13B8D5838C}" presName="node" presStyleLbl="node1" presStyleIdx="3" presStyleCnt="9" custScaleX="175445" custRadScaleRad="125966" custRadScaleInc="-41215">
        <dgm:presLayoutVars>
          <dgm:bulletEnabled val="1"/>
        </dgm:presLayoutVars>
      </dgm:prSet>
      <dgm:spPr>
        <a:prstGeom prst="ellipse">
          <a:avLst/>
        </a:prstGeom>
      </dgm:spPr>
      <dgm:t>
        <a:bodyPr/>
        <a:lstStyle/>
        <a:p>
          <a:endParaRPr lang="en-US"/>
        </a:p>
      </dgm:t>
    </dgm:pt>
    <dgm:pt modelId="{980CCD97-BE7D-4B0D-8808-81B7CA81FB6C}" type="pres">
      <dgm:prSet presAssocID="{89290D88-A202-456A-9DD0-392ECF46A307}" presName="Name9" presStyleLbl="parChTrans1D2" presStyleIdx="4" presStyleCnt="9"/>
      <dgm:spPr>
        <a:custGeom>
          <a:avLst/>
          <a:gdLst/>
          <a:ahLst/>
          <a:cxnLst/>
          <a:rect l="0" t="0" r="0" b="0"/>
          <a:pathLst>
            <a:path>
              <a:moveTo>
                <a:pt x="0" y="10137"/>
              </a:moveTo>
              <a:lnTo>
                <a:pt x="601869" y="10137"/>
              </a:lnTo>
            </a:path>
          </a:pathLst>
        </a:custGeom>
      </dgm:spPr>
      <dgm:t>
        <a:bodyPr/>
        <a:lstStyle/>
        <a:p>
          <a:endParaRPr lang="en-US"/>
        </a:p>
      </dgm:t>
    </dgm:pt>
    <dgm:pt modelId="{6B086820-E712-4316-8EC6-C3A33ADD3E5A}" type="pres">
      <dgm:prSet presAssocID="{89290D88-A202-456A-9DD0-392ECF46A307}" presName="connTx" presStyleLbl="parChTrans1D2" presStyleIdx="4" presStyleCnt="9"/>
      <dgm:spPr/>
      <dgm:t>
        <a:bodyPr/>
        <a:lstStyle/>
        <a:p>
          <a:endParaRPr lang="en-US"/>
        </a:p>
      </dgm:t>
    </dgm:pt>
    <dgm:pt modelId="{735EAA71-FB72-4B78-89C9-D840CDAA62B2}" type="pres">
      <dgm:prSet presAssocID="{EF4FC770-98A8-4C8A-A7E5-491586CC6973}" presName="node" presStyleLbl="node1" presStyleIdx="4" presStyleCnt="9" custScaleX="257849" custRadScaleRad="105611" custRadScaleInc="-29238">
        <dgm:presLayoutVars>
          <dgm:bulletEnabled val="1"/>
        </dgm:presLayoutVars>
      </dgm:prSet>
      <dgm:spPr>
        <a:prstGeom prst="ellipse">
          <a:avLst/>
        </a:prstGeom>
      </dgm:spPr>
      <dgm:t>
        <a:bodyPr/>
        <a:lstStyle/>
        <a:p>
          <a:endParaRPr lang="en-US"/>
        </a:p>
      </dgm:t>
    </dgm:pt>
    <dgm:pt modelId="{8782F282-1423-438A-B781-7DFC7E78EE89}" type="pres">
      <dgm:prSet presAssocID="{6A4A7BDE-9320-408F-A207-6F929286B5F8}" presName="Name9" presStyleLbl="parChTrans1D2" presStyleIdx="5" presStyleCnt="9"/>
      <dgm:spPr>
        <a:custGeom>
          <a:avLst/>
          <a:gdLst/>
          <a:ahLst/>
          <a:cxnLst/>
          <a:rect l="0" t="0" r="0" b="0"/>
          <a:pathLst>
            <a:path>
              <a:moveTo>
                <a:pt x="0" y="10137"/>
              </a:moveTo>
              <a:lnTo>
                <a:pt x="573411" y="10137"/>
              </a:lnTo>
            </a:path>
          </a:pathLst>
        </a:custGeom>
      </dgm:spPr>
      <dgm:t>
        <a:bodyPr/>
        <a:lstStyle/>
        <a:p>
          <a:endParaRPr lang="en-US"/>
        </a:p>
      </dgm:t>
    </dgm:pt>
    <dgm:pt modelId="{D424DD5E-11EB-465E-B8A9-FAF7C27D45AF}" type="pres">
      <dgm:prSet presAssocID="{6A4A7BDE-9320-408F-A207-6F929286B5F8}" presName="connTx" presStyleLbl="parChTrans1D2" presStyleIdx="5" presStyleCnt="9"/>
      <dgm:spPr/>
      <dgm:t>
        <a:bodyPr/>
        <a:lstStyle/>
        <a:p>
          <a:endParaRPr lang="en-US"/>
        </a:p>
      </dgm:t>
    </dgm:pt>
    <dgm:pt modelId="{1593043F-214D-4D27-B2A9-1C6BF33C049E}" type="pres">
      <dgm:prSet presAssocID="{F26FB2E6-2086-4449-91C6-EF52813E6428}" presName="node" presStyleLbl="node1" presStyleIdx="5" presStyleCnt="9" custScaleX="171963" custRadScaleRad="104950" custRadScaleInc="5739">
        <dgm:presLayoutVars>
          <dgm:bulletEnabled val="1"/>
        </dgm:presLayoutVars>
      </dgm:prSet>
      <dgm:spPr>
        <a:prstGeom prst="ellipse">
          <a:avLst/>
        </a:prstGeom>
      </dgm:spPr>
      <dgm:t>
        <a:bodyPr/>
        <a:lstStyle/>
        <a:p>
          <a:endParaRPr lang="en-US"/>
        </a:p>
      </dgm:t>
    </dgm:pt>
    <dgm:pt modelId="{7D3E659D-0F2B-4FA1-B3C7-663F1D01885E}" type="pres">
      <dgm:prSet presAssocID="{09666E02-F2CB-4EEC-804F-E1454855B106}" presName="Name9" presStyleLbl="parChTrans1D2" presStyleIdx="6" presStyleCnt="9"/>
      <dgm:spPr>
        <a:custGeom>
          <a:avLst/>
          <a:gdLst/>
          <a:ahLst/>
          <a:cxnLst/>
          <a:rect l="0" t="0" r="0" b="0"/>
          <a:pathLst>
            <a:path>
              <a:moveTo>
                <a:pt x="0" y="10137"/>
              </a:moveTo>
              <a:lnTo>
                <a:pt x="627307" y="10137"/>
              </a:lnTo>
            </a:path>
          </a:pathLst>
        </a:custGeom>
      </dgm:spPr>
      <dgm:t>
        <a:bodyPr/>
        <a:lstStyle/>
        <a:p>
          <a:endParaRPr lang="en-US"/>
        </a:p>
      </dgm:t>
    </dgm:pt>
    <dgm:pt modelId="{7010B3AE-E9F1-4568-8933-BA7954714D73}" type="pres">
      <dgm:prSet presAssocID="{09666E02-F2CB-4EEC-804F-E1454855B106}" presName="connTx" presStyleLbl="parChTrans1D2" presStyleIdx="6" presStyleCnt="9"/>
      <dgm:spPr/>
      <dgm:t>
        <a:bodyPr/>
        <a:lstStyle/>
        <a:p>
          <a:endParaRPr lang="en-US"/>
        </a:p>
      </dgm:t>
    </dgm:pt>
    <dgm:pt modelId="{00E75DEB-9870-4DF5-841F-C51A8E7D24F5}" type="pres">
      <dgm:prSet presAssocID="{147995FF-5F5C-46C3-9146-D8D11B90C3EE}" presName="node" presStyleLbl="node1" presStyleIdx="6" presStyleCnt="9" custScaleX="195458" custRadScaleRad="114914" custRadScaleInc="-9525">
        <dgm:presLayoutVars>
          <dgm:bulletEnabled val="1"/>
        </dgm:presLayoutVars>
      </dgm:prSet>
      <dgm:spPr>
        <a:prstGeom prst="ellipse">
          <a:avLst/>
        </a:prstGeom>
      </dgm:spPr>
      <dgm:t>
        <a:bodyPr/>
        <a:lstStyle/>
        <a:p>
          <a:endParaRPr lang="en-US"/>
        </a:p>
      </dgm:t>
    </dgm:pt>
    <dgm:pt modelId="{89785445-57F5-49BA-88C5-AF95D14D7B43}" type="pres">
      <dgm:prSet presAssocID="{E84BE2FC-DD9A-4DBD-96C7-18F1352E6EFC}" presName="Name9" presStyleLbl="parChTrans1D2" presStyleIdx="7" presStyleCnt="9"/>
      <dgm:spPr>
        <a:custGeom>
          <a:avLst/>
          <a:gdLst/>
          <a:ahLst/>
          <a:cxnLst/>
          <a:rect l="0" t="0" r="0" b="0"/>
          <a:pathLst>
            <a:path>
              <a:moveTo>
                <a:pt x="0" y="10137"/>
              </a:moveTo>
              <a:lnTo>
                <a:pt x="463413" y="10137"/>
              </a:lnTo>
            </a:path>
          </a:pathLst>
        </a:custGeom>
      </dgm:spPr>
      <dgm:t>
        <a:bodyPr/>
        <a:lstStyle/>
        <a:p>
          <a:endParaRPr lang="en-US"/>
        </a:p>
      </dgm:t>
    </dgm:pt>
    <dgm:pt modelId="{9D616B68-B901-4495-A4B2-1482CE80B87F}" type="pres">
      <dgm:prSet presAssocID="{E84BE2FC-DD9A-4DBD-96C7-18F1352E6EFC}" presName="connTx" presStyleLbl="parChTrans1D2" presStyleIdx="7" presStyleCnt="9"/>
      <dgm:spPr/>
      <dgm:t>
        <a:bodyPr/>
        <a:lstStyle/>
        <a:p>
          <a:endParaRPr lang="en-US"/>
        </a:p>
      </dgm:t>
    </dgm:pt>
    <dgm:pt modelId="{F5DD738D-8B59-4A24-B7BC-DD31793E11E2}" type="pres">
      <dgm:prSet presAssocID="{1F0E2648-6291-4144-9264-C622DD52A629}" presName="node" presStyleLbl="node1" presStyleIdx="7" presStyleCnt="9" custScaleX="292350" custRadScaleRad="144180" custRadScaleInc="-36748">
        <dgm:presLayoutVars>
          <dgm:bulletEnabled val="1"/>
        </dgm:presLayoutVars>
      </dgm:prSet>
      <dgm:spPr>
        <a:prstGeom prst="ellipse">
          <a:avLst/>
        </a:prstGeom>
      </dgm:spPr>
      <dgm:t>
        <a:bodyPr/>
        <a:lstStyle/>
        <a:p>
          <a:endParaRPr lang="en-US"/>
        </a:p>
      </dgm:t>
    </dgm:pt>
    <dgm:pt modelId="{D5C2B969-4F6B-4A58-87AC-41C4C4CC442D}" type="pres">
      <dgm:prSet presAssocID="{B15D64D5-0C98-46BD-89A1-BF48D9BBABF8}" presName="Name9" presStyleLbl="parChTrans1D2" presStyleIdx="8" presStyleCnt="9"/>
      <dgm:spPr>
        <a:custGeom>
          <a:avLst/>
          <a:gdLst/>
          <a:ahLst/>
          <a:cxnLst/>
          <a:rect l="0" t="0" r="0" b="0"/>
          <a:pathLst>
            <a:path>
              <a:moveTo>
                <a:pt x="0" y="10137"/>
              </a:moveTo>
              <a:lnTo>
                <a:pt x="536251" y="10137"/>
              </a:lnTo>
            </a:path>
          </a:pathLst>
        </a:custGeom>
      </dgm:spPr>
      <dgm:t>
        <a:bodyPr/>
        <a:lstStyle/>
        <a:p>
          <a:endParaRPr lang="en-US"/>
        </a:p>
      </dgm:t>
    </dgm:pt>
    <dgm:pt modelId="{D19788FA-3D94-4714-B874-013E20395892}" type="pres">
      <dgm:prSet presAssocID="{B15D64D5-0C98-46BD-89A1-BF48D9BBABF8}" presName="connTx" presStyleLbl="parChTrans1D2" presStyleIdx="8" presStyleCnt="9"/>
      <dgm:spPr/>
      <dgm:t>
        <a:bodyPr/>
        <a:lstStyle/>
        <a:p>
          <a:endParaRPr lang="en-US"/>
        </a:p>
      </dgm:t>
    </dgm:pt>
    <dgm:pt modelId="{950BB005-6832-4B51-A686-D99A654804FB}" type="pres">
      <dgm:prSet presAssocID="{8DBE1E3B-9F89-45F7-A917-03D5BA23E4A4}" presName="node" presStyleLbl="node1" presStyleIdx="8" presStyleCnt="9" custScaleX="225801" custRadScaleRad="123879" custRadScaleInc="-55316">
        <dgm:presLayoutVars>
          <dgm:bulletEnabled val="1"/>
        </dgm:presLayoutVars>
      </dgm:prSet>
      <dgm:spPr>
        <a:prstGeom prst="ellipse">
          <a:avLst/>
        </a:prstGeom>
      </dgm:spPr>
      <dgm:t>
        <a:bodyPr/>
        <a:lstStyle/>
        <a:p>
          <a:endParaRPr lang="en-US"/>
        </a:p>
      </dgm:t>
    </dgm:pt>
  </dgm:ptLst>
  <dgm:cxnLst>
    <dgm:cxn modelId="{143E4110-2C0D-4896-B92B-FC30420122AE}" type="presOf" srcId="{C808E3E5-30D3-405F-80E6-9D4C994D1D37}" destId="{EADEED2B-76E8-4C9C-9EFE-137B3470F33A}" srcOrd="0" destOrd="0" presId="urn:microsoft.com/office/officeart/2005/8/layout/radial1"/>
    <dgm:cxn modelId="{B6FC56D3-D50F-48B3-8689-EFD05FB8F979}" srcId="{C808E3E5-30D3-405F-80E6-9D4C994D1D37}" destId="{147995FF-5F5C-46C3-9146-D8D11B90C3EE}" srcOrd="6" destOrd="0" parTransId="{09666E02-F2CB-4EEC-804F-E1454855B106}" sibTransId="{D3B1EE9D-E482-4824-90E1-0B5022B50CAC}"/>
    <dgm:cxn modelId="{4CD93679-E244-4A63-8507-1FE17F416CC3}" type="presOf" srcId="{09666E02-F2CB-4EEC-804F-E1454855B106}" destId="{7010B3AE-E9F1-4568-8933-BA7954714D73}" srcOrd="1" destOrd="0" presId="urn:microsoft.com/office/officeart/2005/8/layout/radial1"/>
    <dgm:cxn modelId="{93798253-5B23-4969-982E-AEFEAF71A79D}" type="presOf" srcId="{E84BE2FC-DD9A-4DBD-96C7-18F1352E6EFC}" destId="{89785445-57F5-49BA-88C5-AF95D14D7B43}" srcOrd="0" destOrd="0" presId="urn:microsoft.com/office/officeart/2005/8/layout/radial1"/>
    <dgm:cxn modelId="{A6AD8F44-C9F5-40E6-840B-3FE7432C92E8}" srcId="{C808E3E5-30D3-405F-80E6-9D4C994D1D37}" destId="{BC541A4C-6E31-450A-810B-CEBF1FE87317}" srcOrd="1" destOrd="0" parTransId="{C9D18482-1715-4F72-A33D-7E85E6C46BD0}" sibTransId="{9E6B21A4-4F2F-4E2E-8F14-A40D69B71590}"/>
    <dgm:cxn modelId="{BF0B4FED-C522-4E3C-A24E-249471217B2B}" type="presOf" srcId="{330E34EA-2384-4B9D-86F4-B2B541603A44}" destId="{1CBF057C-5076-49F8-9992-D01A9FFFE5FF}" srcOrd="0" destOrd="0" presId="urn:microsoft.com/office/officeart/2005/8/layout/radial1"/>
    <dgm:cxn modelId="{F403E31A-9E1D-4DBC-B0B4-51A226349C4E}" type="presOf" srcId="{BC541A4C-6E31-450A-810B-CEBF1FE87317}" destId="{EFF6ADFE-34B0-4B80-B617-DC78E45A222B}" srcOrd="0" destOrd="0" presId="urn:microsoft.com/office/officeart/2005/8/layout/radial1"/>
    <dgm:cxn modelId="{F4D46873-0108-4CBB-9F48-6E2D9782FE81}" type="presOf" srcId="{ABE0EEEF-460D-40A0-BF6E-BC13B8D5838C}" destId="{AEE5691C-275C-4B1B-A506-9AC65B5289B5}" srcOrd="0" destOrd="0" presId="urn:microsoft.com/office/officeart/2005/8/layout/radial1"/>
    <dgm:cxn modelId="{E05857F1-5AEA-4A0F-846D-6AB2F3A699A9}" type="presOf" srcId="{AE50D45B-8088-4620-A2D8-97F1F490BF29}" destId="{E0D0EC13-8E0A-4454-AC38-C05DDD333191}" srcOrd="1" destOrd="0" presId="urn:microsoft.com/office/officeart/2005/8/layout/radial1"/>
    <dgm:cxn modelId="{14FD3D13-3907-4A16-BC9A-B17D54676EAA}" type="presOf" srcId="{89290D88-A202-456A-9DD0-392ECF46A307}" destId="{980CCD97-BE7D-4B0D-8808-81B7CA81FB6C}" srcOrd="0" destOrd="0" presId="urn:microsoft.com/office/officeart/2005/8/layout/radial1"/>
    <dgm:cxn modelId="{7306576C-4C0E-43B2-A139-56C06D71E5C6}" srcId="{C808E3E5-30D3-405F-80E6-9D4C994D1D37}" destId="{330E34EA-2384-4B9D-86F4-B2B541603A44}" srcOrd="2" destOrd="0" parTransId="{AE50D45B-8088-4620-A2D8-97F1F490BF29}" sibTransId="{B6BF4425-9CDA-49A3-AD6F-559E8A27564F}"/>
    <dgm:cxn modelId="{216DFA4B-1238-400B-BB05-A2E04B49133D}" srcId="{C808E3E5-30D3-405F-80E6-9D4C994D1D37}" destId="{1F0E2648-6291-4144-9264-C622DD52A629}" srcOrd="7" destOrd="0" parTransId="{E84BE2FC-DD9A-4DBD-96C7-18F1352E6EFC}" sibTransId="{7FD8FE9C-88C6-4DBC-9559-1559B9B85DB3}"/>
    <dgm:cxn modelId="{A76F2FFA-F78D-4622-B23F-6C2225851B5A}" type="presOf" srcId="{AE50D45B-8088-4620-A2D8-97F1F490BF29}" destId="{44F3622E-0211-4C54-BCCD-22CF9FBFC5B6}" srcOrd="0" destOrd="0" presId="urn:microsoft.com/office/officeart/2005/8/layout/radial1"/>
    <dgm:cxn modelId="{6C5F6D6F-0062-4CDD-B3A8-7E0AE526D172}" srcId="{B1931B22-44EC-4699-A2B9-6028EEEEA64F}" destId="{C808E3E5-30D3-405F-80E6-9D4C994D1D37}" srcOrd="0" destOrd="0" parTransId="{D1578C5A-368D-4E1E-98A6-C728614C6E67}" sibTransId="{730F4C90-26AF-4C8D-9402-47327911D10C}"/>
    <dgm:cxn modelId="{960EF691-F9B5-43BE-BF10-87E22931CD04}" type="presOf" srcId="{D963BD91-EE4D-4AA0-8973-626682BB8DE5}" destId="{755FD8E9-1656-4A01-ADE0-7B77202DC5CA}" srcOrd="0" destOrd="0" presId="urn:microsoft.com/office/officeart/2005/8/layout/radial1"/>
    <dgm:cxn modelId="{F8497644-D640-48A1-A08A-840405CA658C}" type="presOf" srcId="{B1931B22-44EC-4699-A2B9-6028EEEEA64F}" destId="{C2757CED-517F-4F5C-A5CF-78E74C74E604}" srcOrd="0" destOrd="0" presId="urn:microsoft.com/office/officeart/2005/8/layout/radial1"/>
    <dgm:cxn modelId="{ACD232D8-AE08-4206-AEA6-F4A8FA232007}" type="presOf" srcId="{B15D64D5-0C98-46BD-89A1-BF48D9BBABF8}" destId="{D19788FA-3D94-4714-B874-013E20395892}" srcOrd="1" destOrd="0" presId="urn:microsoft.com/office/officeart/2005/8/layout/radial1"/>
    <dgm:cxn modelId="{C8E05CEF-289B-4A30-9B0E-DDD6BFE428E3}" type="presOf" srcId="{6A4A7BDE-9320-408F-A207-6F929286B5F8}" destId="{D424DD5E-11EB-465E-B8A9-FAF7C27D45AF}" srcOrd="1" destOrd="0" presId="urn:microsoft.com/office/officeart/2005/8/layout/radial1"/>
    <dgm:cxn modelId="{269C3014-D85A-41D0-B17B-06CAC4C4FCA5}" type="presOf" srcId="{C9D18482-1715-4F72-A33D-7E85E6C46BD0}" destId="{72B8651A-18A4-458B-BDAA-B8138EF85D98}" srcOrd="1" destOrd="0" presId="urn:microsoft.com/office/officeart/2005/8/layout/radial1"/>
    <dgm:cxn modelId="{C6FA31F9-A9D8-4D8E-9198-A7D91F5A0C20}" srcId="{C808E3E5-30D3-405F-80E6-9D4C994D1D37}" destId="{F26FB2E6-2086-4449-91C6-EF52813E6428}" srcOrd="5" destOrd="0" parTransId="{6A4A7BDE-9320-408F-A207-6F929286B5F8}" sibTransId="{0AB91DB9-50F5-43DD-9AFD-08C445359C45}"/>
    <dgm:cxn modelId="{D92C6374-B1EB-45B1-8D7D-484725DB12C8}" type="presOf" srcId="{09666E02-F2CB-4EEC-804F-E1454855B106}" destId="{7D3E659D-0F2B-4FA1-B3C7-663F1D01885E}" srcOrd="0" destOrd="0" presId="urn:microsoft.com/office/officeart/2005/8/layout/radial1"/>
    <dgm:cxn modelId="{06280DA6-0EBE-4482-927F-06BFAD16D2B9}" type="presOf" srcId="{B15D64D5-0C98-46BD-89A1-BF48D9BBABF8}" destId="{D5C2B969-4F6B-4A58-87AC-41C4C4CC442D}" srcOrd="0" destOrd="0" presId="urn:microsoft.com/office/officeart/2005/8/layout/radial1"/>
    <dgm:cxn modelId="{7C8BC979-4009-4301-942E-2C42A394DE29}" type="presOf" srcId="{D963BD91-EE4D-4AA0-8973-626682BB8DE5}" destId="{5FC2F93C-1BD6-4B78-8545-F3CD63B2A36A}" srcOrd="1" destOrd="0" presId="urn:microsoft.com/office/officeart/2005/8/layout/radial1"/>
    <dgm:cxn modelId="{DB00C301-FE87-4F97-A6E9-0D509024CD2B}" type="presOf" srcId="{E84BE2FC-DD9A-4DBD-96C7-18F1352E6EFC}" destId="{9D616B68-B901-4495-A4B2-1482CE80B87F}" srcOrd="1" destOrd="0" presId="urn:microsoft.com/office/officeart/2005/8/layout/radial1"/>
    <dgm:cxn modelId="{E0279C22-40F2-4C3A-BF04-C9EA84F2F328}" type="presOf" srcId="{F26FB2E6-2086-4449-91C6-EF52813E6428}" destId="{1593043F-214D-4D27-B2A9-1C6BF33C049E}" srcOrd="0" destOrd="0" presId="urn:microsoft.com/office/officeart/2005/8/layout/radial1"/>
    <dgm:cxn modelId="{43A0D0B8-6809-49AD-8D44-EDB129E37415}" srcId="{C808E3E5-30D3-405F-80E6-9D4C994D1D37}" destId="{ABE0EEEF-460D-40A0-BF6E-BC13B8D5838C}" srcOrd="3" destOrd="0" parTransId="{D963BD91-EE4D-4AA0-8973-626682BB8DE5}" sibTransId="{08304EDD-97F1-4F9E-B344-EB2C657C47B1}"/>
    <dgm:cxn modelId="{9EDC05C6-3479-4DF6-ACCD-6CF9D28B9608}" type="presOf" srcId="{C9D18482-1715-4F72-A33D-7E85E6C46BD0}" destId="{F4A194C0-E3A6-472A-9D7D-2B174BE4F405}" srcOrd="0" destOrd="0" presId="urn:microsoft.com/office/officeart/2005/8/layout/radial1"/>
    <dgm:cxn modelId="{46EBDAE7-B0BB-4BBD-BADF-38A1462DE80F}" type="presOf" srcId="{147995FF-5F5C-46C3-9146-D8D11B90C3EE}" destId="{00E75DEB-9870-4DF5-841F-C51A8E7D24F5}" srcOrd="0" destOrd="0" presId="urn:microsoft.com/office/officeart/2005/8/layout/radial1"/>
    <dgm:cxn modelId="{7E889C41-16A1-441D-A4FC-B4FB9C321D17}" type="presOf" srcId="{6A4A7BDE-9320-408F-A207-6F929286B5F8}" destId="{8782F282-1423-438A-B781-7DFC7E78EE89}" srcOrd="0" destOrd="0" presId="urn:microsoft.com/office/officeart/2005/8/layout/radial1"/>
    <dgm:cxn modelId="{ACD9CBCA-5501-4D78-AB4B-61C913D0AF7A}" srcId="{C808E3E5-30D3-405F-80E6-9D4C994D1D37}" destId="{8DBE1E3B-9F89-45F7-A917-03D5BA23E4A4}" srcOrd="8" destOrd="0" parTransId="{B15D64D5-0C98-46BD-89A1-BF48D9BBABF8}" sibTransId="{65AC5C6A-C2EB-435E-9926-D219C27D0229}"/>
    <dgm:cxn modelId="{18325DE2-FB9B-412E-8F08-31E71CA8392E}" type="presOf" srcId="{89290D88-A202-456A-9DD0-392ECF46A307}" destId="{6B086820-E712-4316-8EC6-C3A33ADD3E5A}" srcOrd="1" destOrd="0" presId="urn:microsoft.com/office/officeart/2005/8/layout/radial1"/>
    <dgm:cxn modelId="{AC3BF583-AAB2-43DA-8D88-2921D223B668}" type="presOf" srcId="{326F485D-CF10-4F9E-ADF1-7BA8264AF15C}" destId="{2D45E3CA-504F-4BF9-B40E-7F2A7BBA44E9}" srcOrd="0" destOrd="0" presId="urn:microsoft.com/office/officeart/2005/8/layout/radial1"/>
    <dgm:cxn modelId="{5634C98E-5686-44C1-AA63-BD14F370A28A}" type="presOf" srcId="{45866674-51AF-45C6-B56D-7FA3F3439989}" destId="{9D463EC9-5A66-487B-874E-1CBD1B262AAF}" srcOrd="1" destOrd="0" presId="urn:microsoft.com/office/officeart/2005/8/layout/radial1"/>
    <dgm:cxn modelId="{487CC90B-0AEF-4169-AC05-6B7337A9CE58}" srcId="{C808E3E5-30D3-405F-80E6-9D4C994D1D37}" destId="{326F485D-CF10-4F9E-ADF1-7BA8264AF15C}" srcOrd="0" destOrd="0" parTransId="{45866674-51AF-45C6-B56D-7FA3F3439989}" sibTransId="{8767D4FB-3941-406E-A25F-CFFB6E315729}"/>
    <dgm:cxn modelId="{B77ECE3A-D730-4A1F-B201-5F5615A8C5A2}" type="presOf" srcId="{8DBE1E3B-9F89-45F7-A917-03D5BA23E4A4}" destId="{950BB005-6832-4B51-A686-D99A654804FB}" srcOrd="0" destOrd="0" presId="urn:microsoft.com/office/officeart/2005/8/layout/radial1"/>
    <dgm:cxn modelId="{90E88765-BB0B-447D-9E84-4776F1878CDD}" type="presOf" srcId="{45866674-51AF-45C6-B56D-7FA3F3439989}" destId="{A160B054-D1FE-4EF8-98F0-04B531DE8119}" srcOrd="0" destOrd="0" presId="urn:microsoft.com/office/officeart/2005/8/layout/radial1"/>
    <dgm:cxn modelId="{8C1B3B0A-C20E-4E23-948C-7104D9ECDC4E}" type="presOf" srcId="{EF4FC770-98A8-4C8A-A7E5-491586CC6973}" destId="{735EAA71-FB72-4B78-89C9-D840CDAA62B2}" srcOrd="0" destOrd="0" presId="urn:microsoft.com/office/officeart/2005/8/layout/radial1"/>
    <dgm:cxn modelId="{1B378925-0E39-43D8-8F06-702499C39D12}" srcId="{C808E3E5-30D3-405F-80E6-9D4C994D1D37}" destId="{EF4FC770-98A8-4C8A-A7E5-491586CC6973}" srcOrd="4" destOrd="0" parTransId="{89290D88-A202-456A-9DD0-392ECF46A307}" sibTransId="{94B54F1F-7388-42F9-B121-B985335C16AB}"/>
    <dgm:cxn modelId="{2F2D3353-442A-4F30-8D14-3F623EF6D609}" type="presOf" srcId="{1F0E2648-6291-4144-9264-C622DD52A629}" destId="{F5DD738D-8B59-4A24-B7BC-DD31793E11E2}" srcOrd="0" destOrd="0" presId="urn:microsoft.com/office/officeart/2005/8/layout/radial1"/>
    <dgm:cxn modelId="{CA31463B-67D5-496B-9434-7895A01F63F4}" type="presParOf" srcId="{C2757CED-517F-4F5C-A5CF-78E74C74E604}" destId="{EADEED2B-76E8-4C9C-9EFE-137B3470F33A}" srcOrd="0" destOrd="0" presId="urn:microsoft.com/office/officeart/2005/8/layout/radial1"/>
    <dgm:cxn modelId="{E7EA35FA-ACA7-431D-AD56-9C53572DE20B}" type="presParOf" srcId="{C2757CED-517F-4F5C-A5CF-78E74C74E604}" destId="{A160B054-D1FE-4EF8-98F0-04B531DE8119}" srcOrd="1" destOrd="0" presId="urn:microsoft.com/office/officeart/2005/8/layout/radial1"/>
    <dgm:cxn modelId="{88BBF9E7-20E4-41ED-8A01-722BF3D85C23}" type="presParOf" srcId="{A160B054-D1FE-4EF8-98F0-04B531DE8119}" destId="{9D463EC9-5A66-487B-874E-1CBD1B262AAF}" srcOrd="0" destOrd="0" presId="urn:microsoft.com/office/officeart/2005/8/layout/radial1"/>
    <dgm:cxn modelId="{A7EA15F1-7702-4DE8-BD46-D5D48D557D97}" type="presParOf" srcId="{C2757CED-517F-4F5C-A5CF-78E74C74E604}" destId="{2D45E3CA-504F-4BF9-B40E-7F2A7BBA44E9}" srcOrd="2" destOrd="0" presId="urn:microsoft.com/office/officeart/2005/8/layout/radial1"/>
    <dgm:cxn modelId="{4E3488A2-5440-43C7-81CE-6F0DC8F4B4A0}" type="presParOf" srcId="{C2757CED-517F-4F5C-A5CF-78E74C74E604}" destId="{F4A194C0-E3A6-472A-9D7D-2B174BE4F405}" srcOrd="3" destOrd="0" presId="urn:microsoft.com/office/officeart/2005/8/layout/radial1"/>
    <dgm:cxn modelId="{1BD0ADF2-C29F-47A6-A05C-4D096F31D864}" type="presParOf" srcId="{F4A194C0-E3A6-472A-9D7D-2B174BE4F405}" destId="{72B8651A-18A4-458B-BDAA-B8138EF85D98}" srcOrd="0" destOrd="0" presId="urn:microsoft.com/office/officeart/2005/8/layout/radial1"/>
    <dgm:cxn modelId="{E443FA8E-5BED-42B6-90AD-F1A5CA37EF98}" type="presParOf" srcId="{C2757CED-517F-4F5C-A5CF-78E74C74E604}" destId="{EFF6ADFE-34B0-4B80-B617-DC78E45A222B}" srcOrd="4" destOrd="0" presId="urn:microsoft.com/office/officeart/2005/8/layout/radial1"/>
    <dgm:cxn modelId="{6C6413E4-C9A5-4A33-9444-B5104C74140B}" type="presParOf" srcId="{C2757CED-517F-4F5C-A5CF-78E74C74E604}" destId="{44F3622E-0211-4C54-BCCD-22CF9FBFC5B6}" srcOrd="5" destOrd="0" presId="urn:microsoft.com/office/officeart/2005/8/layout/radial1"/>
    <dgm:cxn modelId="{AD7BB8E7-C304-45BB-B0DC-EA56FAC70797}" type="presParOf" srcId="{44F3622E-0211-4C54-BCCD-22CF9FBFC5B6}" destId="{E0D0EC13-8E0A-4454-AC38-C05DDD333191}" srcOrd="0" destOrd="0" presId="urn:microsoft.com/office/officeart/2005/8/layout/radial1"/>
    <dgm:cxn modelId="{4609B8D5-04A7-419E-8E38-9C38406604B3}" type="presParOf" srcId="{C2757CED-517F-4F5C-A5CF-78E74C74E604}" destId="{1CBF057C-5076-49F8-9992-D01A9FFFE5FF}" srcOrd="6" destOrd="0" presId="urn:microsoft.com/office/officeart/2005/8/layout/radial1"/>
    <dgm:cxn modelId="{3098C02E-285C-440D-9E19-21C837F2D28A}" type="presParOf" srcId="{C2757CED-517F-4F5C-A5CF-78E74C74E604}" destId="{755FD8E9-1656-4A01-ADE0-7B77202DC5CA}" srcOrd="7" destOrd="0" presId="urn:microsoft.com/office/officeart/2005/8/layout/radial1"/>
    <dgm:cxn modelId="{EBA614CD-8C8F-4D0C-944F-7B14F9D8F503}" type="presParOf" srcId="{755FD8E9-1656-4A01-ADE0-7B77202DC5CA}" destId="{5FC2F93C-1BD6-4B78-8545-F3CD63B2A36A}" srcOrd="0" destOrd="0" presId="urn:microsoft.com/office/officeart/2005/8/layout/radial1"/>
    <dgm:cxn modelId="{C81B45A7-0C2F-4BDC-9FD6-C8481D2FB18B}" type="presParOf" srcId="{C2757CED-517F-4F5C-A5CF-78E74C74E604}" destId="{AEE5691C-275C-4B1B-A506-9AC65B5289B5}" srcOrd="8" destOrd="0" presId="urn:microsoft.com/office/officeart/2005/8/layout/radial1"/>
    <dgm:cxn modelId="{2CBB1F49-0597-4C28-80B9-D83708839E46}" type="presParOf" srcId="{C2757CED-517F-4F5C-A5CF-78E74C74E604}" destId="{980CCD97-BE7D-4B0D-8808-81B7CA81FB6C}" srcOrd="9" destOrd="0" presId="urn:microsoft.com/office/officeart/2005/8/layout/radial1"/>
    <dgm:cxn modelId="{373F3E69-9F55-4150-BECB-DF1756FE6408}" type="presParOf" srcId="{980CCD97-BE7D-4B0D-8808-81B7CA81FB6C}" destId="{6B086820-E712-4316-8EC6-C3A33ADD3E5A}" srcOrd="0" destOrd="0" presId="urn:microsoft.com/office/officeart/2005/8/layout/radial1"/>
    <dgm:cxn modelId="{816BF677-F701-41DC-AEC7-5B9F6246A5CA}" type="presParOf" srcId="{C2757CED-517F-4F5C-A5CF-78E74C74E604}" destId="{735EAA71-FB72-4B78-89C9-D840CDAA62B2}" srcOrd="10" destOrd="0" presId="urn:microsoft.com/office/officeart/2005/8/layout/radial1"/>
    <dgm:cxn modelId="{735219C7-54FD-4A4E-9C02-F25BC7E9D829}" type="presParOf" srcId="{C2757CED-517F-4F5C-A5CF-78E74C74E604}" destId="{8782F282-1423-438A-B781-7DFC7E78EE89}" srcOrd="11" destOrd="0" presId="urn:microsoft.com/office/officeart/2005/8/layout/radial1"/>
    <dgm:cxn modelId="{4B99BF3D-65D2-4E61-82CF-47BC37E2D41E}" type="presParOf" srcId="{8782F282-1423-438A-B781-7DFC7E78EE89}" destId="{D424DD5E-11EB-465E-B8A9-FAF7C27D45AF}" srcOrd="0" destOrd="0" presId="urn:microsoft.com/office/officeart/2005/8/layout/radial1"/>
    <dgm:cxn modelId="{723DA999-80BE-4D17-9E97-437924190E4B}" type="presParOf" srcId="{C2757CED-517F-4F5C-A5CF-78E74C74E604}" destId="{1593043F-214D-4D27-B2A9-1C6BF33C049E}" srcOrd="12" destOrd="0" presId="urn:microsoft.com/office/officeart/2005/8/layout/radial1"/>
    <dgm:cxn modelId="{760061C3-DB95-4204-B910-66F6C832616A}" type="presParOf" srcId="{C2757CED-517F-4F5C-A5CF-78E74C74E604}" destId="{7D3E659D-0F2B-4FA1-B3C7-663F1D01885E}" srcOrd="13" destOrd="0" presId="urn:microsoft.com/office/officeart/2005/8/layout/radial1"/>
    <dgm:cxn modelId="{1E653476-B56E-432A-8C43-9D01B46D5211}" type="presParOf" srcId="{7D3E659D-0F2B-4FA1-B3C7-663F1D01885E}" destId="{7010B3AE-E9F1-4568-8933-BA7954714D73}" srcOrd="0" destOrd="0" presId="urn:microsoft.com/office/officeart/2005/8/layout/radial1"/>
    <dgm:cxn modelId="{66102AFC-E60B-40F9-8266-2E9DC6FF35C0}" type="presParOf" srcId="{C2757CED-517F-4F5C-A5CF-78E74C74E604}" destId="{00E75DEB-9870-4DF5-841F-C51A8E7D24F5}" srcOrd="14" destOrd="0" presId="urn:microsoft.com/office/officeart/2005/8/layout/radial1"/>
    <dgm:cxn modelId="{3198A6A8-CBC6-431D-960A-9A0D5BEA6B75}" type="presParOf" srcId="{C2757CED-517F-4F5C-A5CF-78E74C74E604}" destId="{89785445-57F5-49BA-88C5-AF95D14D7B43}" srcOrd="15" destOrd="0" presId="urn:microsoft.com/office/officeart/2005/8/layout/radial1"/>
    <dgm:cxn modelId="{A47221D9-0BCD-40C3-82A4-19BE748068FD}" type="presParOf" srcId="{89785445-57F5-49BA-88C5-AF95D14D7B43}" destId="{9D616B68-B901-4495-A4B2-1482CE80B87F}" srcOrd="0" destOrd="0" presId="urn:microsoft.com/office/officeart/2005/8/layout/radial1"/>
    <dgm:cxn modelId="{10EC93D5-E4D1-4519-8959-80C3621B7DDF}" type="presParOf" srcId="{C2757CED-517F-4F5C-A5CF-78E74C74E604}" destId="{F5DD738D-8B59-4A24-B7BC-DD31793E11E2}" srcOrd="16" destOrd="0" presId="urn:microsoft.com/office/officeart/2005/8/layout/radial1"/>
    <dgm:cxn modelId="{FE15921C-321A-42BD-B17B-D652B5DB6AF1}" type="presParOf" srcId="{C2757CED-517F-4F5C-A5CF-78E74C74E604}" destId="{D5C2B969-4F6B-4A58-87AC-41C4C4CC442D}" srcOrd="17" destOrd="0" presId="urn:microsoft.com/office/officeart/2005/8/layout/radial1"/>
    <dgm:cxn modelId="{4850EC78-9A7D-4707-A0AD-0A01DCED2AF0}" type="presParOf" srcId="{D5C2B969-4F6B-4A58-87AC-41C4C4CC442D}" destId="{D19788FA-3D94-4714-B874-013E20395892}" srcOrd="0" destOrd="0" presId="urn:microsoft.com/office/officeart/2005/8/layout/radial1"/>
    <dgm:cxn modelId="{1DE12B36-4A7F-4F1D-813B-B4833E980273}" type="presParOf" srcId="{C2757CED-517F-4F5C-A5CF-78E74C74E604}" destId="{950BB005-6832-4B51-A686-D99A654804FB}" srcOrd="18" destOrd="0" presId="urn:microsoft.com/office/officeart/2005/8/layout/radial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45C9D84-CE9E-4666-A0BD-B219786A585A}" type="doc">
      <dgm:prSet loTypeId="urn:microsoft.com/office/officeart/2008/layout/HalfCircleOrganizationChart" loCatId="hierarchy" qsTypeId="urn:microsoft.com/office/officeart/2005/8/quickstyle/simple3" qsCatId="simple" csTypeId="urn:microsoft.com/office/officeart/2005/8/colors/accent2_2" csCatId="accent2" phldr="1"/>
      <dgm:spPr/>
      <dgm:t>
        <a:bodyPr/>
        <a:lstStyle/>
        <a:p>
          <a:endParaRPr lang="en-US"/>
        </a:p>
      </dgm:t>
    </dgm:pt>
    <dgm:pt modelId="{FE938F72-5AFD-4953-BC2A-A22A1EE11FF0}">
      <dgm:prSet phldrT="[Text]" custT="1"/>
      <dgm:spPr/>
      <dgm:t>
        <a:bodyPr/>
        <a:lstStyle/>
        <a:p>
          <a:r>
            <a:rPr lang="sr-Cyrl-RS" sz="2800" b="1" dirty="0" smtClean="0">
              <a:latin typeface="Times New Roman" panose="02020603050405020304" pitchFamily="18" charset="0"/>
              <a:cs typeface="Times New Roman" panose="02020603050405020304" pitchFamily="18" charset="0"/>
            </a:rPr>
            <a:t>дислипидемије</a:t>
          </a:r>
          <a:endParaRPr lang="en-US" sz="2800" b="1" dirty="0">
            <a:latin typeface="Times New Roman" panose="02020603050405020304" pitchFamily="18" charset="0"/>
            <a:cs typeface="Times New Roman" panose="02020603050405020304" pitchFamily="18" charset="0"/>
          </a:endParaRPr>
        </a:p>
      </dgm:t>
    </dgm:pt>
    <dgm:pt modelId="{149FA101-78E8-415F-BD19-D3EE9E5438E4}" type="parTrans" cxnId="{F33107B8-A033-4513-91DC-3B900CA89211}">
      <dgm:prSet/>
      <dgm:spPr/>
      <dgm:t>
        <a:bodyPr/>
        <a:lstStyle/>
        <a:p>
          <a:endParaRPr lang="en-US"/>
        </a:p>
      </dgm:t>
    </dgm:pt>
    <dgm:pt modelId="{2603698B-9E85-4614-9772-94B830CDBE41}" type="sibTrans" cxnId="{F33107B8-A033-4513-91DC-3B900CA89211}">
      <dgm:prSet/>
      <dgm:spPr/>
      <dgm:t>
        <a:bodyPr/>
        <a:lstStyle/>
        <a:p>
          <a:endParaRPr lang="en-US"/>
        </a:p>
      </dgm:t>
    </dgm:pt>
    <dgm:pt modelId="{AC1C1969-89C9-4EC8-AA6D-B776DE5FFC33}">
      <dgm:prSet phldrT="[Text]"/>
      <dgm:spPr/>
      <dgm:t>
        <a:bodyPr/>
        <a:lstStyle/>
        <a:p>
          <a:r>
            <a:rPr lang="sr-Cyrl-RS" dirty="0" smtClean="0"/>
            <a:t>примарне</a:t>
          </a:r>
          <a:endParaRPr lang="en-US" dirty="0"/>
        </a:p>
      </dgm:t>
    </dgm:pt>
    <dgm:pt modelId="{29D0EB1A-D836-47F3-A025-CFA0D51372BC}" type="parTrans" cxnId="{64A616D2-0C32-4C40-BFC1-5B6F31EE6AAF}">
      <dgm:prSet/>
      <dgm:spPr/>
      <dgm:t>
        <a:bodyPr/>
        <a:lstStyle/>
        <a:p>
          <a:endParaRPr lang="en-US"/>
        </a:p>
      </dgm:t>
    </dgm:pt>
    <dgm:pt modelId="{034E12D2-F070-4747-8792-A284D4EB3DA3}" type="sibTrans" cxnId="{64A616D2-0C32-4C40-BFC1-5B6F31EE6AAF}">
      <dgm:prSet/>
      <dgm:spPr/>
      <dgm:t>
        <a:bodyPr/>
        <a:lstStyle/>
        <a:p>
          <a:endParaRPr lang="en-US"/>
        </a:p>
      </dgm:t>
    </dgm:pt>
    <dgm:pt modelId="{248FA81D-B2F9-44DB-A0BC-64F2A89D17BA}">
      <dgm:prSet phldrT="[Text]"/>
      <dgm:spPr/>
      <dgm:t>
        <a:bodyPr/>
        <a:lstStyle/>
        <a:p>
          <a:r>
            <a:rPr lang="sr-Cyrl-RS" dirty="0" smtClean="0"/>
            <a:t>секундарне</a:t>
          </a:r>
          <a:endParaRPr lang="en-US" dirty="0"/>
        </a:p>
      </dgm:t>
    </dgm:pt>
    <dgm:pt modelId="{F6268C97-E440-4573-B835-65F158A673E4}" type="parTrans" cxnId="{DADAFB97-1E57-4E3A-BD77-038BD367A81A}">
      <dgm:prSet/>
      <dgm:spPr/>
      <dgm:t>
        <a:bodyPr/>
        <a:lstStyle/>
        <a:p>
          <a:endParaRPr lang="en-US"/>
        </a:p>
      </dgm:t>
    </dgm:pt>
    <dgm:pt modelId="{CE9CF0BB-6BAD-48E9-AEB1-8F8D7B749566}" type="sibTrans" cxnId="{DADAFB97-1E57-4E3A-BD77-038BD367A81A}">
      <dgm:prSet/>
      <dgm:spPr/>
      <dgm:t>
        <a:bodyPr/>
        <a:lstStyle/>
        <a:p>
          <a:endParaRPr lang="en-US"/>
        </a:p>
      </dgm:t>
    </dgm:pt>
    <dgm:pt modelId="{2562A416-370C-4EA6-9001-874C843F814F}" type="pres">
      <dgm:prSet presAssocID="{D45C9D84-CE9E-4666-A0BD-B219786A585A}" presName="Name0" presStyleCnt="0">
        <dgm:presLayoutVars>
          <dgm:orgChart val="1"/>
          <dgm:chPref val="1"/>
          <dgm:dir/>
          <dgm:animOne val="branch"/>
          <dgm:animLvl val="lvl"/>
          <dgm:resizeHandles/>
        </dgm:presLayoutVars>
      </dgm:prSet>
      <dgm:spPr/>
    </dgm:pt>
    <dgm:pt modelId="{CDF8A97B-0040-4CCB-857E-1D2768904A9C}" type="pres">
      <dgm:prSet presAssocID="{FE938F72-5AFD-4953-BC2A-A22A1EE11FF0}" presName="hierRoot1" presStyleCnt="0">
        <dgm:presLayoutVars>
          <dgm:hierBranch val="init"/>
        </dgm:presLayoutVars>
      </dgm:prSet>
      <dgm:spPr/>
    </dgm:pt>
    <dgm:pt modelId="{9FE6AB32-3FAE-47A5-A129-FEC51AEBAEBE}" type="pres">
      <dgm:prSet presAssocID="{FE938F72-5AFD-4953-BC2A-A22A1EE11FF0}" presName="rootComposite1" presStyleCnt="0"/>
      <dgm:spPr/>
    </dgm:pt>
    <dgm:pt modelId="{556B2B6B-8535-4F8F-A72A-FFDEDE0DB015}" type="pres">
      <dgm:prSet presAssocID="{FE938F72-5AFD-4953-BC2A-A22A1EE11FF0}" presName="rootText1" presStyleLbl="alignAcc1" presStyleIdx="0" presStyleCnt="0" custScaleX="162701">
        <dgm:presLayoutVars>
          <dgm:chPref val="3"/>
        </dgm:presLayoutVars>
      </dgm:prSet>
      <dgm:spPr/>
    </dgm:pt>
    <dgm:pt modelId="{493E6629-8BAF-4372-B6CF-15FE1C01AD6F}" type="pres">
      <dgm:prSet presAssocID="{FE938F72-5AFD-4953-BC2A-A22A1EE11FF0}" presName="topArc1" presStyleLbl="parChTrans1D1" presStyleIdx="0" presStyleCnt="6"/>
      <dgm:spPr/>
    </dgm:pt>
    <dgm:pt modelId="{981F8627-AF8E-4EB9-A917-6FA45DB6A121}" type="pres">
      <dgm:prSet presAssocID="{FE938F72-5AFD-4953-BC2A-A22A1EE11FF0}" presName="bottomArc1" presStyleLbl="parChTrans1D1" presStyleIdx="1" presStyleCnt="6"/>
      <dgm:spPr/>
    </dgm:pt>
    <dgm:pt modelId="{46EDDA91-7450-472F-A4CC-8702ED1F3AEB}" type="pres">
      <dgm:prSet presAssocID="{FE938F72-5AFD-4953-BC2A-A22A1EE11FF0}" presName="topConnNode1" presStyleLbl="node1" presStyleIdx="0" presStyleCnt="0"/>
      <dgm:spPr/>
    </dgm:pt>
    <dgm:pt modelId="{453E6B90-51E9-469A-A494-EA0F490C7B1C}" type="pres">
      <dgm:prSet presAssocID="{FE938F72-5AFD-4953-BC2A-A22A1EE11FF0}" presName="hierChild2" presStyleCnt="0"/>
      <dgm:spPr/>
    </dgm:pt>
    <dgm:pt modelId="{228F7619-7320-4419-B706-4D64DF58EFC9}" type="pres">
      <dgm:prSet presAssocID="{29D0EB1A-D836-47F3-A025-CFA0D51372BC}" presName="Name28" presStyleLbl="parChTrans1D2" presStyleIdx="0" presStyleCnt="2"/>
      <dgm:spPr/>
    </dgm:pt>
    <dgm:pt modelId="{36A4D979-8E18-4A24-8299-AE2B42109070}" type="pres">
      <dgm:prSet presAssocID="{AC1C1969-89C9-4EC8-AA6D-B776DE5FFC33}" presName="hierRoot2" presStyleCnt="0">
        <dgm:presLayoutVars>
          <dgm:hierBranch val="init"/>
        </dgm:presLayoutVars>
      </dgm:prSet>
      <dgm:spPr/>
    </dgm:pt>
    <dgm:pt modelId="{A81522BF-F596-4E8E-983C-86CFB402DD30}" type="pres">
      <dgm:prSet presAssocID="{AC1C1969-89C9-4EC8-AA6D-B776DE5FFC33}" presName="rootComposite2" presStyleCnt="0"/>
      <dgm:spPr/>
    </dgm:pt>
    <dgm:pt modelId="{E2AD366B-4428-4475-9607-D63D95CAAF6E}" type="pres">
      <dgm:prSet presAssocID="{AC1C1969-89C9-4EC8-AA6D-B776DE5FFC33}" presName="rootText2" presStyleLbl="alignAcc1" presStyleIdx="0" presStyleCnt="0">
        <dgm:presLayoutVars>
          <dgm:chPref val="3"/>
        </dgm:presLayoutVars>
      </dgm:prSet>
      <dgm:spPr/>
    </dgm:pt>
    <dgm:pt modelId="{CBE379E2-3BF0-44D0-B954-44C974FC6F3F}" type="pres">
      <dgm:prSet presAssocID="{AC1C1969-89C9-4EC8-AA6D-B776DE5FFC33}" presName="topArc2" presStyleLbl="parChTrans1D1" presStyleIdx="2" presStyleCnt="6"/>
      <dgm:spPr/>
    </dgm:pt>
    <dgm:pt modelId="{975472B8-1E2F-4ACA-BB09-0798BE3E912F}" type="pres">
      <dgm:prSet presAssocID="{AC1C1969-89C9-4EC8-AA6D-B776DE5FFC33}" presName="bottomArc2" presStyleLbl="parChTrans1D1" presStyleIdx="3" presStyleCnt="6"/>
      <dgm:spPr/>
    </dgm:pt>
    <dgm:pt modelId="{90A369C0-B95C-4C7F-A87E-835FBE0EB55E}" type="pres">
      <dgm:prSet presAssocID="{AC1C1969-89C9-4EC8-AA6D-B776DE5FFC33}" presName="topConnNode2" presStyleLbl="node2" presStyleIdx="0" presStyleCnt="0"/>
      <dgm:spPr/>
    </dgm:pt>
    <dgm:pt modelId="{94D2C2C9-84C4-4D17-A2DF-3E42DA35E357}" type="pres">
      <dgm:prSet presAssocID="{AC1C1969-89C9-4EC8-AA6D-B776DE5FFC33}" presName="hierChild4" presStyleCnt="0"/>
      <dgm:spPr/>
    </dgm:pt>
    <dgm:pt modelId="{74659AA5-2ADE-41DE-A36D-24DCCB3F9FA8}" type="pres">
      <dgm:prSet presAssocID="{AC1C1969-89C9-4EC8-AA6D-B776DE5FFC33}" presName="hierChild5" presStyleCnt="0"/>
      <dgm:spPr/>
    </dgm:pt>
    <dgm:pt modelId="{608A6A09-3F77-4C51-9731-AA239AA62C10}" type="pres">
      <dgm:prSet presAssocID="{F6268C97-E440-4573-B835-65F158A673E4}" presName="Name28" presStyleLbl="parChTrans1D2" presStyleIdx="1" presStyleCnt="2"/>
      <dgm:spPr/>
    </dgm:pt>
    <dgm:pt modelId="{EB6647D1-9CD4-45CF-BE29-3D1E36DD3F1C}" type="pres">
      <dgm:prSet presAssocID="{248FA81D-B2F9-44DB-A0BC-64F2A89D17BA}" presName="hierRoot2" presStyleCnt="0">
        <dgm:presLayoutVars>
          <dgm:hierBranch val="init"/>
        </dgm:presLayoutVars>
      </dgm:prSet>
      <dgm:spPr/>
    </dgm:pt>
    <dgm:pt modelId="{C789FC35-3984-4068-9443-A8C4509294FE}" type="pres">
      <dgm:prSet presAssocID="{248FA81D-B2F9-44DB-A0BC-64F2A89D17BA}" presName="rootComposite2" presStyleCnt="0"/>
      <dgm:spPr/>
    </dgm:pt>
    <dgm:pt modelId="{869AEACE-47C8-4F89-8743-67520FD5D2C2}" type="pres">
      <dgm:prSet presAssocID="{248FA81D-B2F9-44DB-A0BC-64F2A89D17BA}" presName="rootText2" presStyleLbl="alignAcc1" presStyleIdx="0" presStyleCnt="0">
        <dgm:presLayoutVars>
          <dgm:chPref val="3"/>
        </dgm:presLayoutVars>
      </dgm:prSet>
      <dgm:spPr/>
    </dgm:pt>
    <dgm:pt modelId="{5102FF5B-4A83-4FB1-B4C7-17E5A9070223}" type="pres">
      <dgm:prSet presAssocID="{248FA81D-B2F9-44DB-A0BC-64F2A89D17BA}" presName="topArc2" presStyleLbl="parChTrans1D1" presStyleIdx="4" presStyleCnt="6"/>
      <dgm:spPr/>
    </dgm:pt>
    <dgm:pt modelId="{B3279B1E-4A03-448E-B5A8-667D8ABE59ED}" type="pres">
      <dgm:prSet presAssocID="{248FA81D-B2F9-44DB-A0BC-64F2A89D17BA}" presName="bottomArc2" presStyleLbl="parChTrans1D1" presStyleIdx="5" presStyleCnt="6"/>
      <dgm:spPr/>
    </dgm:pt>
    <dgm:pt modelId="{B48C7666-FF72-4748-89C6-B5FFEFBB1DF1}" type="pres">
      <dgm:prSet presAssocID="{248FA81D-B2F9-44DB-A0BC-64F2A89D17BA}" presName="topConnNode2" presStyleLbl="node2" presStyleIdx="0" presStyleCnt="0"/>
      <dgm:spPr/>
    </dgm:pt>
    <dgm:pt modelId="{0B04A099-9EB9-43EB-A41E-3EFCC51D3590}" type="pres">
      <dgm:prSet presAssocID="{248FA81D-B2F9-44DB-A0BC-64F2A89D17BA}" presName="hierChild4" presStyleCnt="0"/>
      <dgm:spPr/>
    </dgm:pt>
    <dgm:pt modelId="{64C685B6-173E-4750-8D6D-F9CADF7B7E2A}" type="pres">
      <dgm:prSet presAssocID="{248FA81D-B2F9-44DB-A0BC-64F2A89D17BA}" presName="hierChild5" presStyleCnt="0"/>
      <dgm:spPr/>
    </dgm:pt>
    <dgm:pt modelId="{CCF488ED-959A-49F7-91C9-BE3D3DC9EF85}" type="pres">
      <dgm:prSet presAssocID="{FE938F72-5AFD-4953-BC2A-A22A1EE11FF0}" presName="hierChild3" presStyleCnt="0"/>
      <dgm:spPr/>
    </dgm:pt>
  </dgm:ptLst>
  <dgm:cxnLst>
    <dgm:cxn modelId="{7D0EFDCB-1ADB-4CEC-8422-02B14FEADE6D}" type="presOf" srcId="{FE938F72-5AFD-4953-BC2A-A22A1EE11FF0}" destId="{556B2B6B-8535-4F8F-A72A-FFDEDE0DB015}" srcOrd="0" destOrd="0" presId="urn:microsoft.com/office/officeart/2008/layout/HalfCircleOrganizationChart"/>
    <dgm:cxn modelId="{1D403A8D-0137-4E8A-9789-AAC0DFB3A46E}" type="presOf" srcId="{FE938F72-5AFD-4953-BC2A-A22A1EE11FF0}" destId="{46EDDA91-7450-472F-A4CC-8702ED1F3AEB}" srcOrd="1" destOrd="0" presId="urn:microsoft.com/office/officeart/2008/layout/HalfCircleOrganizationChart"/>
    <dgm:cxn modelId="{E5556FE4-1715-47BC-A9A2-5B01C20C6BD0}" type="presOf" srcId="{248FA81D-B2F9-44DB-A0BC-64F2A89D17BA}" destId="{B48C7666-FF72-4748-89C6-B5FFEFBB1DF1}" srcOrd="1" destOrd="0" presId="urn:microsoft.com/office/officeart/2008/layout/HalfCircleOrganizationChart"/>
    <dgm:cxn modelId="{4D382471-5F37-41A2-9E5B-80D5383FB445}" type="presOf" srcId="{F6268C97-E440-4573-B835-65F158A673E4}" destId="{608A6A09-3F77-4C51-9731-AA239AA62C10}" srcOrd="0" destOrd="0" presId="urn:microsoft.com/office/officeart/2008/layout/HalfCircleOrganizationChart"/>
    <dgm:cxn modelId="{4C494F61-EBD6-487C-9091-077C9471D0F3}" type="presOf" srcId="{D45C9D84-CE9E-4666-A0BD-B219786A585A}" destId="{2562A416-370C-4EA6-9001-874C843F814F}" srcOrd="0" destOrd="0" presId="urn:microsoft.com/office/officeart/2008/layout/HalfCircleOrganizationChart"/>
    <dgm:cxn modelId="{676786FB-324B-45EC-9D95-BCA6D0502EEE}" type="presOf" srcId="{AC1C1969-89C9-4EC8-AA6D-B776DE5FFC33}" destId="{90A369C0-B95C-4C7F-A87E-835FBE0EB55E}" srcOrd="1" destOrd="0" presId="urn:microsoft.com/office/officeart/2008/layout/HalfCircleOrganizationChart"/>
    <dgm:cxn modelId="{64A616D2-0C32-4C40-BFC1-5B6F31EE6AAF}" srcId="{FE938F72-5AFD-4953-BC2A-A22A1EE11FF0}" destId="{AC1C1969-89C9-4EC8-AA6D-B776DE5FFC33}" srcOrd="0" destOrd="0" parTransId="{29D0EB1A-D836-47F3-A025-CFA0D51372BC}" sibTransId="{034E12D2-F070-4747-8792-A284D4EB3DA3}"/>
    <dgm:cxn modelId="{29C0A369-AFB9-424B-94F7-1EA7DC177D2B}" type="presOf" srcId="{29D0EB1A-D836-47F3-A025-CFA0D51372BC}" destId="{228F7619-7320-4419-B706-4D64DF58EFC9}" srcOrd="0" destOrd="0" presId="urn:microsoft.com/office/officeart/2008/layout/HalfCircleOrganizationChart"/>
    <dgm:cxn modelId="{963B0BB4-202E-493E-9F38-E9BBF545449E}" type="presOf" srcId="{248FA81D-B2F9-44DB-A0BC-64F2A89D17BA}" destId="{869AEACE-47C8-4F89-8743-67520FD5D2C2}" srcOrd="0" destOrd="0" presId="urn:microsoft.com/office/officeart/2008/layout/HalfCircleOrganizationChart"/>
    <dgm:cxn modelId="{F33107B8-A033-4513-91DC-3B900CA89211}" srcId="{D45C9D84-CE9E-4666-A0BD-B219786A585A}" destId="{FE938F72-5AFD-4953-BC2A-A22A1EE11FF0}" srcOrd="0" destOrd="0" parTransId="{149FA101-78E8-415F-BD19-D3EE9E5438E4}" sibTransId="{2603698B-9E85-4614-9772-94B830CDBE41}"/>
    <dgm:cxn modelId="{D311F2AD-3CD6-4F84-8F6A-D268EB7A6C61}" type="presOf" srcId="{AC1C1969-89C9-4EC8-AA6D-B776DE5FFC33}" destId="{E2AD366B-4428-4475-9607-D63D95CAAF6E}" srcOrd="0" destOrd="0" presId="urn:microsoft.com/office/officeart/2008/layout/HalfCircleOrganizationChart"/>
    <dgm:cxn modelId="{DADAFB97-1E57-4E3A-BD77-038BD367A81A}" srcId="{FE938F72-5AFD-4953-BC2A-A22A1EE11FF0}" destId="{248FA81D-B2F9-44DB-A0BC-64F2A89D17BA}" srcOrd="1" destOrd="0" parTransId="{F6268C97-E440-4573-B835-65F158A673E4}" sibTransId="{CE9CF0BB-6BAD-48E9-AEB1-8F8D7B749566}"/>
    <dgm:cxn modelId="{743CBF3E-1EE0-43E5-8C37-510B944AFF93}" type="presParOf" srcId="{2562A416-370C-4EA6-9001-874C843F814F}" destId="{CDF8A97B-0040-4CCB-857E-1D2768904A9C}" srcOrd="0" destOrd="0" presId="urn:microsoft.com/office/officeart/2008/layout/HalfCircleOrganizationChart"/>
    <dgm:cxn modelId="{993344A9-F2D9-42BC-A1C7-0C3C6839C4BF}" type="presParOf" srcId="{CDF8A97B-0040-4CCB-857E-1D2768904A9C}" destId="{9FE6AB32-3FAE-47A5-A129-FEC51AEBAEBE}" srcOrd="0" destOrd="0" presId="urn:microsoft.com/office/officeart/2008/layout/HalfCircleOrganizationChart"/>
    <dgm:cxn modelId="{234609D6-FF7F-4071-AF7E-ECA70BD27ECF}" type="presParOf" srcId="{9FE6AB32-3FAE-47A5-A129-FEC51AEBAEBE}" destId="{556B2B6B-8535-4F8F-A72A-FFDEDE0DB015}" srcOrd="0" destOrd="0" presId="urn:microsoft.com/office/officeart/2008/layout/HalfCircleOrganizationChart"/>
    <dgm:cxn modelId="{E095E3F4-A4DC-468E-85F8-6CC16205BFFE}" type="presParOf" srcId="{9FE6AB32-3FAE-47A5-A129-FEC51AEBAEBE}" destId="{493E6629-8BAF-4372-B6CF-15FE1C01AD6F}" srcOrd="1" destOrd="0" presId="urn:microsoft.com/office/officeart/2008/layout/HalfCircleOrganizationChart"/>
    <dgm:cxn modelId="{95BAE0FA-E8AF-4CDB-BF6F-47123C08FCEB}" type="presParOf" srcId="{9FE6AB32-3FAE-47A5-A129-FEC51AEBAEBE}" destId="{981F8627-AF8E-4EB9-A917-6FA45DB6A121}" srcOrd="2" destOrd="0" presId="urn:microsoft.com/office/officeart/2008/layout/HalfCircleOrganizationChart"/>
    <dgm:cxn modelId="{5AB371ED-EF4D-4FD8-886D-6A536CA18B6A}" type="presParOf" srcId="{9FE6AB32-3FAE-47A5-A129-FEC51AEBAEBE}" destId="{46EDDA91-7450-472F-A4CC-8702ED1F3AEB}" srcOrd="3" destOrd="0" presId="urn:microsoft.com/office/officeart/2008/layout/HalfCircleOrganizationChart"/>
    <dgm:cxn modelId="{4AB2A25B-9789-415F-89B9-2AB0D340C51B}" type="presParOf" srcId="{CDF8A97B-0040-4CCB-857E-1D2768904A9C}" destId="{453E6B90-51E9-469A-A494-EA0F490C7B1C}" srcOrd="1" destOrd="0" presId="urn:microsoft.com/office/officeart/2008/layout/HalfCircleOrganizationChart"/>
    <dgm:cxn modelId="{68CFB0D6-1FB6-41C5-B692-50A418CCE2B6}" type="presParOf" srcId="{453E6B90-51E9-469A-A494-EA0F490C7B1C}" destId="{228F7619-7320-4419-B706-4D64DF58EFC9}" srcOrd="0" destOrd="0" presId="urn:microsoft.com/office/officeart/2008/layout/HalfCircleOrganizationChart"/>
    <dgm:cxn modelId="{D1AC2F4B-6EBB-4EDD-A365-3420D9F9D2DF}" type="presParOf" srcId="{453E6B90-51E9-469A-A494-EA0F490C7B1C}" destId="{36A4D979-8E18-4A24-8299-AE2B42109070}" srcOrd="1" destOrd="0" presId="urn:microsoft.com/office/officeart/2008/layout/HalfCircleOrganizationChart"/>
    <dgm:cxn modelId="{537960D1-D638-4E8F-AF66-1D4DA8EA624A}" type="presParOf" srcId="{36A4D979-8E18-4A24-8299-AE2B42109070}" destId="{A81522BF-F596-4E8E-983C-86CFB402DD30}" srcOrd="0" destOrd="0" presId="urn:microsoft.com/office/officeart/2008/layout/HalfCircleOrganizationChart"/>
    <dgm:cxn modelId="{443A3224-FE9A-4463-ADAE-B7945016FC0B}" type="presParOf" srcId="{A81522BF-F596-4E8E-983C-86CFB402DD30}" destId="{E2AD366B-4428-4475-9607-D63D95CAAF6E}" srcOrd="0" destOrd="0" presId="urn:microsoft.com/office/officeart/2008/layout/HalfCircleOrganizationChart"/>
    <dgm:cxn modelId="{A7E6067F-7B12-40C0-BB62-85878A261B7C}" type="presParOf" srcId="{A81522BF-F596-4E8E-983C-86CFB402DD30}" destId="{CBE379E2-3BF0-44D0-B954-44C974FC6F3F}" srcOrd="1" destOrd="0" presId="urn:microsoft.com/office/officeart/2008/layout/HalfCircleOrganizationChart"/>
    <dgm:cxn modelId="{DE7D4AED-E440-4DFB-8B8C-6F00372458FC}" type="presParOf" srcId="{A81522BF-F596-4E8E-983C-86CFB402DD30}" destId="{975472B8-1E2F-4ACA-BB09-0798BE3E912F}" srcOrd="2" destOrd="0" presId="urn:microsoft.com/office/officeart/2008/layout/HalfCircleOrganizationChart"/>
    <dgm:cxn modelId="{CD531CFD-05E6-4B05-AF28-078F45D7C234}" type="presParOf" srcId="{A81522BF-F596-4E8E-983C-86CFB402DD30}" destId="{90A369C0-B95C-4C7F-A87E-835FBE0EB55E}" srcOrd="3" destOrd="0" presId="urn:microsoft.com/office/officeart/2008/layout/HalfCircleOrganizationChart"/>
    <dgm:cxn modelId="{B7FA2B6F-9578-4972-B8C1-58F995A2CBAB}" type="presParOf" srcId="{36A4D979-8E18-4A24-8299-AE2B42109070}" destId="{94D2C2C9-84C4-4D17-A2DF-3E42DA35E357}" srcOrd="1" destOrd="0" presId="urn:microsoft.com/office/officeart/2008/layout/HalfCircleOrganizationChart"/>
    <dgm:cxn modelId="{8243B7DF-D688-476F-83CB-1B46FD2F9158}" type="presParOf" srcId="{36A4D979-8E18-4A24-8299-AE2B42109070}" destId="{74659AA5-2ADE-41DE-A36D-24DCCB3F9FA8}" srcOrd="2" destOrd="0" presId="urn:microsoft.com/office/officeart/2008/layout/HalfCircleOrganizationChart"/>
    <dgm:cxn modelId="{B1E3F4DD-22CE-44AA-947D-600C16FD24E7}" type="presParOf" srcId="{453E6B90-51E9-469A-A494-EA0F490C7B1C}" destId="{608A6A09-3F77-4C51-9731-AA239AA62C10}" srcOrd="2" destOrd="0" presId="urn:microsoft.com/office/officeart/2008/layout/HalfCircleOrganizationChart"/>
    <dgm:cxn modelId="{9ACDC4BF-0FA4-4C59-8F5F-57E7A6F5180B}" type="presParOf" srcId="{453E6B90-51E9-469A-A494-EA0F490C7B1C}" destId="{EB6647D1-9CD4-45CF-BE29-3D1E36DD3F1C}" srcOrd="3" destOrd="0" presId="urn:microsoft.com/office/officeart/2008/layout/HalfCircleOrganizationChart"/>
    <dgm:cxn modelId="{262C418C-37D5-4879-885C-A610F74D692D}" type="presParOf" srcId="{EB6647D1-9CD4-45CF-BE29-3D1E36DD3F1C}" destId="{C789FC35-3984-4068-9443-A8C4509294FE}" srcOrd="0" destOrd="0" presId="urn:microsoft.com/office/officeart/2008/layout/HalfCircleOrganizationChart"/>
    <dgm:cxn modelId="{B79AB351-303F-40BB-8837-761673CFD361}" type="presParOf" srcId="{C789FC35-3984-4068-9443-A8C4509294FE}" destId="{869AEACE-47C8-4F89-8743-67520FD5D2C2}" srcOrd="0" destOrd="0" presId="urn:microsoft.com/office/officeart/2008/layout/HalfCircleOrganizationChart"/>
    <dgm:cxn modelId="{A2959293-0010-4823-A57A-24F303223D8A}" type="presParOf" srcId="{C789FC35-3984-4068-9443-A8C4509294FE}" destId="{5102FF5B-4A83-4FB1-B4C7-17E5A9070223}" srcOrd="1" destOrd="0" presId="urn:microsoft.com/office/officeart/2008/layout/HalfCircleOrganizationChart"/>
    <dgm:cxn modelId="{9BB44622-2522-4B34-B7E7-3A7162D9D47D}" type="presParOf" srcId="{C789FC35-3984-4068-9443-A8C4509294FE}" destId="{B3279B1E-4A03-448E-B5A8-667D8ABE59ED}" srcOrd="2" destOrd="0" presId="urn:microsoft.com/office/officeart/2008/layout/HalfCircleOrganizationChart"/>
    <dgm:cxn modelId="{82ED842F-327B-4DCB-B7F3-389FB9AD9903}" type="presParOf" srcId="{C789FC35-3984-4068-9443-A8C4509294FE}" destId="{B48C7666-FF72-4748-89C6-B5FFEFBB1DF1}" srcOrd="3" destOrd="0" presId="urn:microsoft.com/office/officeart/2008/layout/HalfCircleOrganizationChart"/>
    <dgm:cxn modelId="{10E79043-D1C1-4940-8866-096E6D471C16}" type="presParOf" srcId="{EB6647D1-9CD4-45CF-BE29-3D1E36DD3F1C}" destId="{0B04A099-9EB9-43EB-A41E-3EFCC51D3590}" srcOrd="1" destOrd="0" presId="urn:microsoft.com/office/officeart/2008/layout/HalfCircleOrganizationChart"/>
    <dgm:cxn modelId="{A80CBCA3-95B2-453C-926E-FDB09441A947}" type="presParOf" srcId="{EB6647D1-9CD4-45CF-BE29-3D1E36DD3F1C}" destId="{64C685B6-173E-4750-8D6D-F9CADF7B7E2A}" srcOrd="2" destOrd="0" presId="urn:microsoft.com/office/officeart/2008/layout/HalfCircleOrganizationChart"/>
    <dgm:cxn modelId="{E88225F1-4766-4C45-9722-66A9EC72422E}" type="presParOf" srcId="{CDF8A97B-0040-4CCB-857E-1D2768904A9C}" destId="{CCF488ED-959A-49F7-91C9-BE3D3DC9EF85}" srcOrd="2" destOrd="0" presId="urn:microsoft.com/office/officeart/2008/layout/HalfCircleOrganizationChar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A58B55F-7F83-4012-AAC8-2E243A427CB1}" type="doc">
      <dgm:prSet loTypeId="urn:microsoft.com/office/officeart/2005/8/layout/radial1" loCatId="cycle" qsTypeId="urn:microsoft.com/office/officeart/2005/8/quickstyle/simple1" qsCatId="simple" csTypeId="urn:microsoft.com/office/officeart/2005/8/colors/accent1_2" csCatId="accent1" phldr="1"/>
      <dgm:spPr/>
      <dgm:t>
        <a:bodyPr/>
        <a:lstStyle/>
        <a:p>
          <a:endParaRPr lang="en-US"/>
        </a:p>
      </dgm:t>
    </dgm:pt>
    <dgm:pt modelId="{0831CD03-DC34-40D7-BD99-A65F861D23B8}">
      <dgm:prSet phldrT="[Text]" custT="1"/>
      <dgm:spPr>
        <a:xfrm>
          <a:off x="2121457" y="1043022"/>
          <a:ext cx="1326594" cy="800030"/>
        </a:xfrm>
        <a:noFill/>
        <a:ln w="25400" cap="flat" cmpd="sng" algn="ctr">
          <a:noFill/>
          <a:prstDash val="solid"/>
        </a:ln>
        <a:effectLst/>
      </dgm:spPr>
      <dgm:t>
        <a:bodyPr/>
        <a:lstStyle/>
        <a:p>
          <a:r>
            <a:rPr lang="sr-Cyrl-RS" sz="1000">
              <a:solidFill>
                <a:sysClr val="windowText" lastClr="000000"/>
              </a:solidFill>
              <a:latin typeface="Times New Roman" panose="02020603050405020304" pitchFamily="18" charset="0"/>
              <a:ea typeface="+mn-ea"/>
              <a:cs typeface="Times New Roman" panose="02020603050405020304" pitchFamily="18" charset="0"/>
            </a:rPr>
            <a:t>хиперурикемија</a:t>
          </a:r>
          <a:endParaRPr lang="en-US" sz="1000">
            <a:solidFill>
              <a:sysClr val="windowText" lastClr="000000"/>
            </a:solidFill>
            <a:latin typeface="Times New Roman" panose="02020603050405020304" pitchFamily="18" charset="0"/>
            <a:ea typeface="+mn-ea"/>
            <a:cs typeface="Times New Roman" panose="02020603050405020304" pitchFamily="18" charset="0"/>
          </a:endParaRPr>
        </a:p>
      </dgm:t>
    </dgm:pt>
    <dgm:pt modelId="{E0D374B5-8C47-4B8E-B274-839D572B4F47}" type="parTrans" cxnId="{07C3E5AF-FDA6-42D5-B252-ADAE6E59E3EA}">
      <dgm:prSet/>
      <dgm:spPr/>
      <dgm:t>
        <a:bodyPr/>
        <a:lstStyle/>
        <a:p>
          <a:endParaRPr lang="en-US"/>
        </a:p>
      </dgm:t>
    </dgm:pt>
    <dgm:pt modelId="{E3B0D004-6E68-4855-9AB5-78C791F201EB}" type="sibTrans" cxnId="{07C3E5AF-FDA6-42D5-B252-ADAE6E59E3EA}">
      <dgm:prSet/>
      <dgm:spPr/>
      <dgm:t>
        <a:bodyPr/>
        <a:lstStyle/>
        <a:p>
          <a:endParaRPr lang="en-US"/>
        </a:p>
      </dgm:t>
    </dgm:pt>
    <dgm:pt modelId="{8D9269F0-EE9B-42BD-A6D8-4026307941CA}">
      <dgm:prSet phldrT="[Text]" custT="1"/>
      <dgm:spPr>
        <a:xfrm>
          <a:off x="1988108" y="2484"/>
          <a:ext cx="1593292" cy="800030"/>
        </a:xfrm>
        <a:noFill/>
        <a:ln w="25400" cap="flat" cmpd="sng" algn="ctr">
          <a:noFill/>
          <a:prstDash val="solid"/>
        </a:ln>
        <a:effectLst/>
      </dgm:spPr>
      <dgm:t>
        <a:bodyPr/>
        <a:lstStyle/>
        <a:p>
          <a:r>
            <a:rPr lang="sr-Cyrl-RS" sz="1000">
              <a:solidFill>
                <a:sysClr val="windowText" lastClr="000000"/>
              </a:solidFill>
              <a:latin typeface="Times New Roman" panose="02020603050405020304" pitchFamily="18" charset="0"/>
              <a:ea typeface="+mn-ea"/>
              <a:cs typeface="Times New Roman" panose="02020603050405020304" pitchFamily="18" charset="0"/>
            </a:rPr>
            <a:t>повећан кардиоваскуларни ризик</a:t>
          </a:r>
          <a:endParaRPr lang="en-US" sz="1000">
            <a:solidFill>
              <a:sysClr val="windowText" lastClr="000000"/>
            </a:solidFill>
            <a:latin typeface="Times New Roman" panose="02020603050405020304" pitchFamily="18" charset="0"/>
            <a:ea typeface="+mn-ea"/>
            <a:cs typeface="Times New Roman" panose="02020603050405020304" pitchFamily="18" charset="0"/>
          </a:endParaRPr>
        </a:p>
      </dgm:t>
    </dgm:pt>
    <dgm:pt modelId="{4448366F-9A4B-4812-AA57-0BD74826C564}" type="parTrans" cxnId="{C59421E1-F7F8-44E2-9E8E-5367CF87B257}">
      <dgm:prSet/>
      <dgm:spPr>
        <a:xfrm rot="16200000">
          <a:off x="2664500" y="909123"/>
          <a:ext cx="240507" cy="27290"/>
        </a:xfrm>
        <a:noFill/>
        <a:ln w="25400" cap="flat" cmpd="sng" algn="ctr">
          <a:solidFill>
            <a:srgbClr val="4F81BD">
              <a:shade val="60000"/>
              <a:hueOff val="0"/>
              <a:satOff val="0"/>
              <a:lumOff val="0"/>
              <a:alphaOff val="0"/>
            </a:srgbClr>
          </a:solidFill>
          <a:prstDash val="solid"/>
        </a:ln>
        <a:effectLst/>
      </dgm:spPr>
      <dgm:t>
        <a:bodyPr/>
        <a:lstStyle/>
        <a:p>
          <a:endParaRPr lang="en-US">
            <a:solidFill>
              <a:sysClr val="windowText" lastClr="000000">
                <a:hueOff val="0"/>
                <a:satOff val="0"/>
                <a:lumOff val="0"/>
                <a:alphaOff val="0"/>
              </a:sysClr>
            </a:solidFill>
            <a:latin typeface="Calibri"/>
            <a:ea typeface="+mn-ea"/>
            <a:cs typeface="+mn-cs"/>
          </a:endParaRPr>
        </a:p>
      </dgm:t>
    </dgm:pt>
    <dgm:pt modelId="{3BFB62A5-4B98-455A-9D8E-1EF5174D8237}" type="sibTrans" cxnId="{C59421E1-F7F8-44E2-9E8E-5367CF87B257}">
      <dgm:prSet/>
      <dgm:spPr/>
      <dgm:t>
        <a:bodyPr/>
        <a:lstStyle/>
        <a:p>
          <a:endParaRPr lang="en-US"/>
        </a:p>
      </dgm:t>
    </dgm:pt>
    <dgm:pt modelId="{22D5232E-01DF-46B7-A66A-0ACDF1E56EF8}">
      <dgm:prSet phldrT="[Text]" custT="1"/>
      <dgm:spPr>
        <a:xfrm>
          <a:off x="3571385" y="1033888"/>
          <a:ext cx="800030" cy="800030"/>
        </a:xfrm>
        <a:noFill/>
        <a:ln w="25400" cap="flat" cmpd="sng" algn="ctr">
          <a:noFill/>
          <a:prstDash val="solid"/>
        </a:ln>
        <a:effectLst/>
      </dgm:spPr>
      <dgm:t>
        <a:bodyPr/>
        <a:lstStyle/>
        <a:p>
          <a:r>
            <a:rPr lang="sr-Cyrl-RS" sz="1000">
              <a:solidFill>
                <a:sysClr val="windowText" lastClr="000000"/>
              </a:solidFill>
              <a:latin typeface="Times New Roman" panose="02020603050405020304" pitchFamily="18" charset="0"/>
              <a:ea typeface="+mn-ea"/>
              <a:cs typeface="Times New Roman" panose="02020603050405020304" pitchFamily="18" charset="0"/>
            </a:rPr>
            <a:t>гихт</a:t>
          </a:r>
          <a:endParaRPr lang="en-US" sz="1000">
            <a:solidFill>
              <a:sysClr val="windowText" lastClr="000000"/>
            </a:solidFill>
            <a:latin typeface="Times New Roman" panose="02020603050405020304" pitchFamily="18" charset="0"/>
            <a:ea typeface="+mn-ea"/>
            <a:cs typeface="Times New Roman" panose="02020603050405020304" pitchFamily="18" charset="0"/>
          </a:endParaRPr>
        </a:p>
      </dgm:t>
    </dgm:pt>
    <dgm:pt modelId="{A3F25D2A-AD93-4B51-B4E9-ED76C7F6289C}" type="parTrans" cxnId="{D892A8B0-29DD-4722-B323-4DC43F7411D6}">
      <dgm:prSet/>
      <dgm:spPr>
        <a:xfrm rot="21573540">
          <a:off x="3447995" y="1423812"/>
          <a:ext cx="123403" cy="27290"/>
        </a:xfrm>
        <a:noFill/>
        <a:ln w="25400" cap="flat" cmpd="sng" algn="ctr">
          <a:solidFill>
            <a:srgbClr val="4F81BD">
              <a:shade val="60000"/>
              <a:hueOff val="0"/>
              <a:satOff val="0"/>
              <a:lumOff val="0"/>
              <a:alphaOff val="0"/>
            </a:srgbClr>
          </a:solidFill>
          <a:prstDash val="solid"/>
        </a:ln>
        <a:effectLst/>
      </dgm:spPr>
      <dgm:t>
        <a:bodyPr/>
        <a:lstStyle/>
        <a:p>
          <a:endParaRPr lang="en-US">
            <a:solidFill>
              <a:sysClr val="windowText" lastClr="000000">
                <a:hueOff val="0"/>
                <a:satOff val="0"/>
                <a:lumOff val="0"/>
                <a:alphaOff val="0"/>
              </a:sysClr>
            </a:solidFill>
            <a:latin typeface="Calibri"/>
            <a:ea typeface="+mn-ea"/>
            <a:cs typeface="+mn-cs"/>
          </a:endParaRPr>
        </a:p>
      </dgm:t>
    </dgm:pt>
    <dgm:pt modelId="{09021B46-62A3-4CCD-9563-ADBF374F6FD6}" type="sibTrans" cxnId="{D892A8B0-29DD-4722-B323-4DC43F7411D6}">
      <dgm:prSet/>
      <dgm:spPr/>
      <dgm:t>
        <a:bodyPr/>
        <a:lstStyle/>
        <a:p>
          <a:endParaRPr lang="en-US"/>
        </a:p>
      </dgm:t>
    </dgm:pt>
    <dgm:pt modelId="{97EFC856-4A3C-4AB8-BE1E-271E38493FA0}">
      <dgm:prSet phldrT="[Text]" custT="1"/>
      <dgm:spPr>
        <a:xfrm>
          <a:off x="2108368" y="2083560"/>
          <a:ext cx="1352771" cy="800030"/>
        </a:xfrm>
        <a:noFill/>
        <a:ln w="25400" cap="flat" cmpd="sng" algn="ctr">
          <a:noFill/>
          <a:prstDash val="solid"/>
        </a:ln>
        <a:effectLst/>
      </dgm:spPr>
      <dgm:t>
        <a:bodyPr/>
        <a:lstStyle/>
        <a:p>
          <a:r>
            <a:rPr lang="sr-Cyrl-RS" sz="1000">
              <a:solidFill>
                <a:sysClr val="windowText" lastClr="000000"/>
              </a:solidFill>
              <a:latin typeface="Times New Roman" panose="02020603050405020304" pitchFamily="18" charset="0"/>
              <a:ea typeface="+mn-ea"/>
              <a:cs typeface="Times New Roman" panose="02020603050405020304" pitchFamily="18" charset="0"/>
            </a:rPr>
            <a:t>дијабетес мелитус тип 2</a:t>
          </a:r>
          <a:endParaRPr lang="en-US" sz="1000">
            <a:solidFill>
              <a:sysClr val="windowText" lastClr="000000"/>
            </a:solidFill>
            <a:latin typeface="Times New Roman" panose="02020603050405020304" pitchFamily="18" charset="0"/>
            <a:ea typeface="+mn-ea"/>
            <a:cs typeface="Times New Roman" panose="02020603050405020304" pitchFamily="18" charset="0"/>
          </a:endParaRPr>
        </a:p>
      </dgm:t>
    </dgm:pt>
    <dgm:pt modelId="{EB0AEB27-E330-40E2-85CB-7E4B15727610}" type="parTrans" cxnId="{8032DFA4-3C63-4A04-9939-EC48410A1345}">
      <dgm:prSet/>
      <dgm:spPr>
        <a:xfrm rot="5400000">
          <a:off x="2664500" y="1949661"/>
          <a:ext cx="240507" cy="27290"/>
        </a:xfrm>
        <a:noFill/>
        <a:ln w="25400" cap="flat" cmpd="sng" algn="ctr">
          <a:solidFill>
            <a:srgbClr val="4F81BD">
              <a:shade val="60000"/>
              <a:hueOff val="0"/>
              <a:satOff val="0"/>
              <a:lumOff val="0"/>
              <a:alphaOff val="0"/>
            </a:srgbClr>
          </a:solidFill>
          <a:prstDash val="solid"/>
        </a:ln>
        <a:effectLst/>
      </dgm:spPr>
      <dgm:t>
        <a:bodyPr/>
        <a:lstStyle/>
        <a:p>
          <a:endParaRPr lang="en-US">
            <a:solidFill>
              <a:sysClr val="windowText" lastClr="000000">
                <a:hueOff val="0"/>
                <a:satOff val="0"/>
                <a:lumOff val="0"/>
                <a:alphaOff val="0"/>
              </a:sysClr>
            </a:solidFill>
            <a:latin typeface="Calibri"/>
            <a:ea typeface="+mn-ea"/>
            <a:cs typeface="+mn-cs"/>
          </a:endParaRPr>
        </a:p>
      </dgm:t>
    </dgm:pt>
    <dgm:pt modelId="{0170FEC8-4EE5-444B-B5A4-65702899DE5B}" type="sibTrans" cxnId="{8032DFA4-3C63-4A04-9939-EC48410A1345}">
      <dgm:prSet/>
      <dgm:spPr/>
      <dgm:t>
        <a:bodyPr/>
        <a:lstStyle/>
        <a:p>
          <a:endParaRPr lang="en-US"/>
        </a:p>
      </dgm:t>
    </dgm:pt>
    <dgm:pt modelId="{2CE099E6-613B-47B6-A9FB-94243688B0C5}">
      <dgm:prSet phldrT="[Text]" custT="1"/>
      <dgm:spPr>
        <a:xfrm>
          <a:off x="545759" y="1034654"/>
          <a:ext cx="1385348" cy="800030"/>
        </a:xfrm>
        <a:noFill/>
        <a:ln w="25400" cap="flat" cmpd="sng" algn="ctr">
          <a:noFill/>
          <a:prstDash val="solid"/>
        </a:ln>
        <a:effectLst/>
      </dgm:spPr>
      <dgm:t>
        <a:bodyPr/>
        <a:lstStyle/>
        <a:p>
          <a:r>
            <a:rPr lang="sr-Cyrl-RS" sz="1000">
              <a:solidFill>
                <a:sysClr val="windowText" lastClr="000000"/>
              </a:solidFill>
              <a:latin typeface="Times New Roman" panose="02020603050405020304" pitchFamily="18" charset="0"/>
              <a:ea typeface="+mn-ea"/>
              <a:cs typeface="Times New Roman" panose="02020603050405020304" pitchFamily="18" charset="0"/>
            </a:rPr>
            <a:t>хронична болест бубрега</a:t>
          </a:r>
          <a:endParaRPr lang="en-US" sz="1000">
            <a:solidFill>
              <a:sysClr val="windowText" lastClr="000000"/>
            </a:solidFill>
            <a:latin typeface="Times New Roman" panose="02020603050405020304" pitchFamily="18" charset="0"/>
            <a:ea typeface="+mn-ea"/>
            <a:cs typeface="Times New Roman" panose="02020603050405020304" pitchFamily="18" charset="0"/>
          </a:endParaRPr>
        </a:p>
      </dgm:t>
    </dgm:pt>
    <dgm:pt modelId="{125C35F9-F827-45AB-BB96-262F1006D9DF}" type="parTrans" cxnId="{1CEBE3A6-3299-4CCE-80BF-A7B83AA84A8A}">
      <dgm:prSet/>
      <dgm:spPr>
        <a:xfrm rot="10818603">
          <a:off x="1931076" y="1425288"/>
          <a:ext cx="190409" cy="27290"/>
        </a:xfrm>
        <a:noFill/>
        <a:ln w="25400" cap="flat" cmpd="sng" algn="ctr">
          <a:solidFill>
            <a:srgbClr val="4F81BD">
              <a:shade val="60000"/>
              <a:hueOff val="0"/>
              <a:satOff val="0"/>
              <a:lumOff val="0"/>
              <a:alphaOff val="0"/>
            </a:srgbClr>
          </a:solidFill>
          <a:prstDash val="solid"/>
        </a:ln>
        <a:effectLst/>
      </dgm:spPr>
      <dgm:t>
        <a:bodyPr/>
        <a:lstStyle/>
        <a:p>
          <a:endParaRPr lang="en-US">
            <a:solidFill>
              <a:sysClr val="windowText" lastClr="000000">
                <a:hueOff val="0"/>
                <a:satOff val="0"/>
                <a:lumOff val="0"/>
                <a:alphaOff val="0"/>
              </a:sysClr>
            </a:solidFill>
            <a:latin typeface="Calibri"/>
            <a:ea typeface="+mn-ea"/>
            <a:cs typeface="+mn-cs"/>
          </a:endParaRPr>
        </a:p>
      </dgm:t>
    </dgm:pt>
    <dgm:pt modelId="{C2692782-5AFB-4842-A81D-D142715C0AED}" type="sibTrans" cxnId="{1CEBE3A6-3299-4CCE-80BF-A7B83AA84A8A}">
      <dgm:prSet/>
      <dgm:spPr/>
      <dgm:t>
        <a:bodyPr/>
        <a:lstStyle/>
        <a:p>
          <a:endParaRPr lang="en-US"/>
        </a:p>
      </dgm:t>
    </dgm:pt>
    <dgm:pt modelId="{27B355FD-F083-4C6B-9622-CF0C40A79647}" type="pres">
      <dgm:prSet presAssocID="{1A58B55F-7F83-4012-AAC8-2E243A427CB1}" presName="cycle" presStyleCnt="0">
        <dgm:presLayoutVars>
          <dgm:chMax val="1"/>
          <dgm:dir/>
          <dgm:animLvl val="ctr"/>
          <dgm:resizeHandles val="exact"/>
        </dgm:presLayoutVars>
      </dgm:prSet>
      <dgm:spPr/>
      <dgm:t>
        <a:bodyPr/>
        <a:lstStyle/>
        <a:p>
          <a:endParaRPr lang="en-US"/>
        </a:p>
      </dgm:t>
    </dgm:pt>
    <dgm:pt modelId="{36D5CE2B-40DC-4569-BC2B-91F6CD484831}" type="pres">
      <dgm:prSet presAssocID="{0831CD03-DC34-40D7-BD99-A65F861D23B8}" presName="centerShape" presStyleLbl="node0" presStyleIdx="0" presStyleCnt="1" custScaleX="171481"/>
      <dgm:spPr>
        <a:prstGeom prst="ellipse">
          <a:avLst/>
        </a:prstGeom>
      </dgm:spPr>
      <dgm:t>
        <a:bodyPr/>
        <a:lstStyle/>
        <a:p>
          <a:endParaRPr lang="en-US"/>
        </a:p>
      </dgm:t>
    </dgm:pt>
    <dgm:pt modelId="{219DF9E1-4AE1-4922-9F39-CF066E6A0E9E}" type="pres">
      <dgm:prSet presAssocID="{4448366F-9A4B-4812-AA57-0BD74826C564}" presName="Name9" presStyleLbl="parChTrans1D2" presStyleIdx="0" presStyleCnt="4"/>
      <dgm:spPr>
        <a:custGeom>
          <a:avLst/>
          <a:gdLst/>
          <a:ahLst/>
          <a:cxnLst/>
          <a:rect l="0" t="0" r="0" b="0"/>
          <a:pathLst>
            <a:path>
              <a:moveTo>
                <a:pt x="0" y="13645"/>
              </a:moveTo>
              <a:lnTo>
                <a:pt x="240507" y="13645"/>
              </a:lnTo>
            </a:path>
          </a:pathLst>
        </a:custGeom>
      </dgm:spPr>
      <dgm:t>
        <a:bodyPr/>
        <a:lstStyle/>
        <a:p>
          <a:endParaRPr lang="en-US"/>
        </a:p>
      </dgm:t>
    </dgm:pt>
    <dgm:pt modelId="{15ECF992-F340-4CAB-B839-F3658A8BA7F0}" type="pres">
      <dgm:prSet presAssocID="{4448366F-9A4B-4812-AA57-0BD74826C564}" presName="connTx" presStyleLbl="parChTrans1D2" presStyleIdx="0" presStyleCnt="4"/>
      <dgm:spPr/>
      <dgm:t>
        <a:bodyPr/>
        <a:lstStyle/>
        <a:p>
          <a:endParaRPr lang="en-US"/>
        </a:p>
      </dgm:t>
    </dgm:pt>
    <dgm:pt modelId="{BFE63653-3A3E-456D-BE87-FC2D47212644}" type="pres">
      <dgm:prSet presAssocID="{8D9269F0-EE9B-42BD-A6D8-4026307941CA}" presName="node" presStyleLbl="node1" presStyleIdx="0" presStyleCnt="4" custScaleX="199154">
        <dgm:presLayoutVars>
          <dgm:bulletEnabled val="1"/>
        </dgm:presLayoutVars>
      </dgm:prSet>
      <dgm:spPr>
        <a:prstGeom prst="ellipse">
          <a:avLst/>
        </a:prstGeom>
      </dgm:spPr>
      <dgm:t>
        <a:bodyPr/>
        <a:lstStyle/>
        <a:p>
          <a:endParaRPr lang="en-US"/>
        </a:p>
      </dgm:t>
    </dgm:pt>
    <dgm:pt modelId="{0645C973-28E7-4094-9511-3C3B60752468}" type="pres">
      <dgm:prSet presAssocID="{A3F25D2A-AD93-4B51-B4E9-ED76C7F6289C}" presName="Name9" presStyleLbl="parChTrans1D2" presStyleIdx="1" presStyleCnt="4"/>
      <dgm:spPr>
        <a:custGeom>
          <a:avLst/>
          <a:gdLst/>
          <a:ahLst/>
          <a:cxnLst/>
          <a:rect l="0" t="0" r="0" b="0"/>
          <a:pathLst>
            <a:path>
              <a:moveTo>
                <a:pt x="0" y="13645"/>
              </a:moveTo>
              <a:lnTo>
                <a:pt x="123403" y="13645"/>
              </a:lnTo>
            </a:path>
          </a:pathLst>
        </a:custGeom>
      </dgm:spPr>
      <dgm:t>
        <a:bodyPr/>
        <a:lstStyle/>
        <a:p>
          <a:endParaRPr lang="en-US"/>
        </a:p>
      </dgm:t>
    </dgm:pt>
    <dgm:pt modelId="{B748320A-1677-44FE-B8A6-CF106342176A}" type="pres">
      <dgm:prSet presAssocID="{A3F25D2A-AD93-4B51-B4E9-ED76C7F6289C}" presName="connTx" presStyleLbl="parChTrans1D2" presStyleIdx="1" presStyleCnt="4"/>
      <dgm:spPr/>
      <dgm:t>
        <a:bodyPr/>
        <a:lstStyle/>
        <a:p>
          <a:endParaRPr lang="en-US"/>
        </a:p>
      </dgm:t>
    </dgm:pt>
    <dgm:pt modelId="{8826206F-3335-41E0-8EAD-0478512D30FA}" type="pres">
      <dgm:prSet presAssocID="{22D5232E-01DF-46B7-A66A-0ACDF1E56EF8}" presName="node" presStyleLbl="node1" presStyleIdx="1" presStyleCnt="4" custRadScaleRad="114045" custRadScaleInc="-980">
        <dgm:presLayoutVars>
          <dgm:bulletEnabled val="1"/>
        </dgm:presLayoutVars>
      </dgm:prSet>
      <dgm:spPr>
        <a:prstGeom prst="ellipse">
          <a:avLst/>
        </a:prstGeom>
      </dgm:spPr>
      <dgm:t>
        <a:bodyPr/>
        <a:lstStyle/>
        <a:p>
          <a:endParaRPr lang="en-US"/>
        </a:p>
      </dgm:t>
    </dgm:pt>
    <dgm:pt modelId="{A28E56E0-8BA8-411C-A23B-882D2AAA2FAD}" type="pres">
      <dgm:prSet presAssocID="{EB0AEB27-E330-40E2-85CB-7E4B15727610}" presName="Name9" presStyleLbl="parChTrans1D2" presStyleIdx="2" presStyleCnt="4"/>
      <dgm:spPr>
        <a:custGeom>
          <a:avLst/>
          <a:gdLst/>
          <a:ahLst/>
          <a:cxnLst/>
          <a:rect l="0" t="0" r="0" b="0"/>
          <a:pathLst>
            <a:path>
              <a:moveTo>
                <a:pt x="0" y="13645"/>
              </a:moveTo>
              <a:lnTo>
                <a:pt x="240507" y="13645"/>
              </a:lnTo>
            </a:path>
          </a:pathLst>
        </a:custGeom>
      </dgm:spPr>
      <dgm:t>
        <a:bodyPr/>
        <a:lstStyle/>
        <a:p>
          <a:endParaRPr lang="en-US"/>
        </a:p>
      </dgm:t>
    </dgm:pt>
    <dgm:pt modelId="{DC260AF4-9115-4DD7-A44C-AE8E21646F7E}" type="pres">
      <dgm:prSet presAssocID="{EB0AEB27-E330-40E2-85CB-7E4B15727610}" presName="connTx" presStyleLbl="parChTrans1D2" presStyleIdx="2" presStyleCnt="4"/>
      <dgm:spPr/>
      <dgm:t>
        <a:bodyPr/>
        <a:lstStyle/>
        <a:p>
          <a:endParaRPr lang="en-US"/>
        </a:p>
      </dgm:t>
    </dgm:pt>
    <dgm:pt modelId="{C6F7BEDB-D25F-410E-985C-ACD1D10FDD40}" type="pres">
      <dgm:prSet presAssocID="{97EFC856-4A3C-4AB8-BE1E-271E38493FA0}" presName="node" presStyleLbl="node1" presStyleIdx="2" presStyleCnt="4" custScaleX="169090">
        <dgm:presLayoutVars>
          <dgm:bulletEnabled val="1"/>
        </dgm:presLayoutVars>
      </dgm:prSet>
      <dgm:spPr>
        <a:prstGeom prst="ellipse">
          <a:avLst/>
        </a:prstGeom>
      </dgm:spPr>
      <dgm:t>
        <a:bodyPr/>
        <a:lstStyle/>
        <a:p>
          <a:endParaRPr lang="en-US"/>
        </a:p>
      </dgm:t>
    </dgm:pt>
    <dgm:pt modelId="{3E48BCDF-BCB8-425E-9CC7-644109410DE9}" type="pres">
      <dgm:prSet presAssocID="{125C35F9-F827-45AB-BB96-262F1006D9DF}" presName="Name9" presStyleLbl="parChTrans1D2" presStyleIdx="3" presStyleCnt="4"/>
      <dgm:spPr>
        <a:custGeom>
          <a:avLst/>
          <a:gdLst/>
          <a:ahLst/>
          <a:cxnLst/>
          <a:rect l="0" t="0" r="0" b="0"/>
          <a:pathLst>
            <a:path>
              <a:moveTo>
                <a:pt x="0" y="13645"/>
              </a:moveTo>
              <a:lnTo>
                <a:pt x="190409" y="13645"/>
              </a:lnTo>
            </a:path>
          </a:pathLst>
        </a:custGeom>
      </dgm:spPr>
      <dgm:t>
        <a:bodyPr/>
        <a:lstStyle/>
        <a:p>
          <a:endParaRPr lang="en-US"/>
        </a:p>
      </dgm:t>
    </dgm:pt>
    <dgm:pt modelId="{CE547451-7B30-448E-A66A-C608BAAC7BCB}" type="pres">
      <dgm:prSet presAssocID="{125C35F9-F827-45AB-BB96-262F1006D9DF}" presName="connTx" presStyleLbl="parChTrans1D2" presStyleIdx="3" presStyleCnt="4"/>
      <dgm:spPr/>
      <dgm:t>
        <a:bodyPr/>
        <a:lstStyle/>
        <a:p>
          <a:endParaRPr lang="en-US"/>
        </a:p>
      </dgm:t>
    </dgm:pt>
    <dgm:pt modelId="{29A41155-26C4-4357-B052-A46EC8C4D4CF}" type="pres">
      <dgm:prSet presAssocID="{2CE099E6-613B-47B6-A9FB-94243688B0C5}" presName="node" presStyleLbl="node1" presStyleIdx="3" presStyleCnt="4" custScaleX="173162" custRadScaleRad="148610" custRadScaleInc="689">
        <dgm:presLayoutVars>
          <dgm:bulletEnabled val="1"/>
        </dgm:presLayoutVars>
      </dgm:prSet>
      <dgm:spPr>
        <a:prstGeom prst="ellipse">
          <a:avLst/>
        </a:prstGeom>
      </dgm:spPr>
      <dgm:t>
        <a:bodyPr/>
        <a:lstStyle/>
        <a:p>
          <a:endParaRPr lang="en-US"/>
        </a:p>
      </dgm:t>
    </dgm:pt>
  </dgm:ptLst>
  <dgm:cxnLst>
    <dgm:cxn modelId="{39F265FD-AE60-44E4-8653-140437041A69}" type="presOf" srcId="{EB0AEB27-E330-40E2-85CB-7E4B15727610}" destId="{A28E56E0-8BA8-411C-A23B-882D2AAA2FAD}" srcOrd="0" destOrd="0" presId="urn:microsoft.com/office/officeart/2005/8/layout/radial1"/>
    <dgm:cxn modelId="{95C2FB41-CD64-4516-9A15-94ACDB487FF3}" type="presOf" srcId="{2CE099E6-613B-47B6-A9FB-94243688B0C5}" destId="{29A41155-26C4-4357-B052-A46EC8C4D4CF}" srcOrd="0" destOrd="0" presId="urn:microsoft.com/office/officeart/2005/8/layout/radial1"/>
    <dgm:cxn modelId="{537313FB-C3E8-44D0-8F75-F4A57E25BD9F}" type="presOf" srcId="{125C35F9-F827-45AB-BB96-262F1006D9DF}" destId="{CE547451-7B30-448E-A66A-C608BAAC7BCB}" srcOrd="1" destOrd="0" presId="urn:microsoft.com/office/officeart/2005/8/layout/radial1"/>
    <dgm:cxn modelId="{07C3E5AF-FDA6-42D5-B252-ADAE6E59E3EA}" srcId="{1A58B55F-7F83-4012-AAC8-2E243A427CB1}" destId="{0831CD03-DC34-40D7-BD99-A65F861D23B8}" srcOrd="0" destOrd="0" parTransId="{E0D374B5-8C47-4B8E-B274-839D572B4F47}" sibTransId="{E3B0D004-6E68-4855-9AB5-78C791F201EB}"/>
    <dgm:cxn modelId="{8032DFA4-3C63-4A04-9939-EC48410A1345}" srcId="{0831CD03-DC34-40D7-BD99-A65F861D23B8}" destId="{97EFC856-4A3C-4AB8-BE1E-271E38493FA0}" srcOrd="2" destOrd="0" parTransId="{EB0AEB27-E330-40E2-85CB-7E4B15727610}" sibTransId="{0170FEC8-4EE5-444B-B5A4-65702899DE5B}"/>
    <dgm:cxn modelId="{B4F9A28A-CBD6-4E78-93C8-F72B382C0614}" type="presOf" srcId="{EB0AEB27-E330-40E2-85CB-7E4B15727610}" destId="{DC260AF4-9115-4DD7-A44C-AE8E21646F7E}" srcOrd="1" destOrd="0" presId="urn:microsoft.com/office/officeart/2005/8/layout/radial1"/>
    <dgm:cxn modelId="{5EF9D853-758C-4E5E-950A-1AD1465DA4C5}" type="presOf" srcId="{A3F25D2A-AD93-4B51-B4E9-ED76C7F6289C}" destId="{B748320A-1677-44FE-B8A6-CF106342176A}" srcOrd="1" destOrd="0" presId="urn:microsoft.com/office/officeart/2005/8/layout/radial1"/>
    <dgm:cxn modelId="{8F4D38F2-CCE8-41EE-810B-81B5366272F1}" type="presOf" srcId="{125C35F9-F827-45AB-BB96-262F1006D9DF}" destId="{3E48BCDF-BCB8-425E-9CC7-644109410DE9}" srcOrd="0" destOrd="0" presId="urn:microsoft.com/office/officeart/2005/8/layout/radial1"/>
    <dgm:cxn modelId="{41A4D30C-8649-4111-B912-E92DA2CA38A2}" type="presOf" srcId="{22D5232E-01DF-46B7-A66A-0ACDF1E56EF8}" destId="{8826206F-3335-41E0-8EAD-0478512D30FA}" srcOrd="0" destOrd="0" presId="urn:microsoft.com/office/officeart/2005/8/layout/radial1"/>
    <dgm:cxn modelId="{D892A8B0-29DD-4722-B323-4DC43F7411D6}" srcId="{0831CD03-DC34-40D7-BD99-A65F861D23B8}" destId="{22D5232E-01DF-46B7-A66A-0ACDF1E56EF8}" srcOrd="1" destOrd="0" parTransId="{A3F25D2A-AD93-4B51-B4E9-ED76C7F6289C}" sibTransId="{09021B46-62A3-4CCD-9563-ADBF374F6FD6}"/>
    <dgm:cxn modelId="{0188DA94-320D-443F-8C37-2B5723690753}" type="presOf" srcId="{0831CD03-DC34-40D7-BD99-A65F861D23B8}" destId="{36D5CE2B-40DC-4569-BC2B-91F6CD484831}" srcOrd="0" destOrd="0" presId="urn:microsoft.com/office/officeart/2005/8/layout/radial1"/>
    <dgm:cxn modelId="{ED024A87-57B5-4BA7-B0A1-7A5820A58F63}" type="presOf" srcId="{8D9269F0-EE9B-42BD-A6D8-4026307941CA}" destId="{BFE63653-3A3E-456D-BE87-FC2D47212644}" srcOrd="0" destOrd="0" presId="urn:microsoft.com/office/officeart/2005/8/layout/radial1"/>
    <dgm:cxn modelId="{E66019D0-80F7-4AA8-88EE-5B0F5064B705}" type="presOf" srcId="{4448366F-9A4B-4812-AA57-0BD74826C564}" destId="{219DF9E1-4AE1-4922-9F39-CF066E6A0E9E}" srcOrd="0" destOrd="0" presId="urn:microsoft.com/office/officeart/2005/8/layout/radial1"/>
    <dgm:cxn modelId="{C59421E1-F7F8-44E2-9E8E-5367CF87B257}" srcId="{0831CD03-DC34-40D7-BD99-A65F861D23B8}" destId="{8D9269F0-EE9B-42BD-A6D8-4026307941CA}" srcOrd="0" destOrd="0" parTransId="{4448366F-9A4B-4812-AA57-0BD74826C564}" sibTransId="{3BFB62A5-4B98-455A-9D8E-1EF5174D8237}"/>
    <dgm:cxn modelId="{4B1B0313-0D56-410F-8A9E-75BC9944F50C}" type="presOf" srcId="{97EFC856-4A3C-4AB8-BE1E-271E38493FA0}" destId="{C6F7BEDB-D25F-410E-985C-ACD1D10FDD40}" srcOrd="0" destOrd="0" presId="urn:microsoft.com/office/officeart/2005/8/layout/radial1"/>
    <dgm:cxn modelId="{C894647F-2AC6-477D-A61C-2AA43959C937}" type="presOf" srcId="{A3F25D2A-AD93-4B51-B4E9-ED76C7F6289C}" destId="{0645C973-28E7-4094-9511-3C3B60752468}" srcOrd="0" destOrd="0" presId="urn:microsoft.com/office/officeart/2005/8/layout/radial1"/>
    <dgm:cxn modelId="{C498611F-F284-4781-94CF-AB2A87FF2AD5}" type="presOf" srcId="{4448366F-9A4B-4812-AA57-0BD74826C564}" destId="{15ECF992-F340-4CAB-B839-F3658A8BA7F0}" srcOrd="1" destOrd="0" presId="urn:microsoft.com/office/officeart/2005/8/layout/radial1"/>
    <dgm:cxn modelId="{1CEBE3A6-3299-4CCE-80BF-A7B83AA84A8A}" srcId="{0831CD03-DC34-40D7-BD99-A65F861D23B8}" destId="{2CE099E6-613B-47B6-A9FB-94243688B0C5}" srcOrd="3" destOrd="0" parTransId="{125C35F9-F827-45AB-BB96-262F1006D9DF}" sibTransId="{C2692782-5AFB-4842-A81D-D142715C0AED}"/>
    <dgm:cxn modelId="{C0BA53B7-3ADC-4E80-9C95-9A576D71E407}" type="presOf" srcId="{1A58B55F-7F83-4012-AAC8-2E243A427CB1}" destId="{27B355FD-F083-4C6B-9622-CF0C40A79647}" srcOrd="0" destOrd="0" presId="urn:microsoft.com/office/officeart/2005/8/layout/radial1"/>
    <dgm:cxn modelId="{E6E6AC05-74D7-42D0-9B76-700703CAFD79}" type="presParOf" srcId="{27B355FD-F083-4C6B-9622-CF0C40A79647}" destId="{36D5CE2B-40DC-4569-BC2B-91F6CD484831}" srcOrd="0" destOrd="0" presId="urn:microsoft.com/office/officeart/2005/8/layout/radial1"/>
    <dgm:cxn modelId="{E874A632-5CB5-4885-8BC5-5CF76894CB66}" type="presParOf" srcId="{27B355FD-F083-4C6B-9622-CF0C40A79647}" destId="{219DF9E1-4AE1-4922-9F39-CF066E6A0E9E}" srcOrd="1" destOrd="0" presId="urn:microsoft.com/office/officeart/2005/8/layout/radial1"/>
    <dgm:cxn modelId="{45B18069-5DB7-41E2-91D4-8E9BF8F55830}" type="presParOf" srcId="{219DF9E1-4AE1-4922-9F39-CF066E6A0E9E}" destId="{15ECF992-F340-4CAB-B839-F3658A8BA7F0}" srcOrd="0" destOrd="0" presId="urn:microsoft.com/office/officeart/2005/8/layout/radial1"/>
    <dgm:cxn modelId="{B98751F5-9AE3-4E5C-BF36-5F8047E4A27F}" type="presParOf" srcId="{27B355FD-F083-4C6B-9622-CF0C40A79647}" destId="{BFE63653-3A3E-456D-BE87-FC2D47212644}" srcOrd="2" destOrd="0" presId="urn:microsoft.com/office/officeart/2005/8/layout/radial1"/>
    <dgm:cxn modelId="{C9092853-5C00-4003-AC8E-3F777AD2DC5B}" type="presParOf" srcId="{27B355FD-F083-4C6B-9622-CF0C40A79647}" destId="{0645C973-28E7-4094-9511-3C3B60752468}" srcOrd="3" destOrd="0" presId="urn:microsoft.com/office/officeart/2005/8/layout/radial1"/>
    <dgm:cxn modelId="{4CDEBE20-5933-45B6-BFDD-394E2CA5D043}" type="presParOf" srcId="{0645C973-28E7-4094-9511-3C3B60752468}" destId="{B748320A-1677-44FE-B8A6-CF106342176A}" srcOrd="0" destOrd="0" presId="urn:microsoft.com/office/officeart/2005/8/layout/radial1"/>
    <dgm:cxn modelId="{4ECD364E-1042-41C9-931F-CBE9FF22ABC7}" type="presParOf" srcId="{27B355FD-F083-4C6B-9622-CF0C40A79647}" destId="{8826206F-3335-41E0-8EAD-0478512D30FA}" srcOrd="4" destOrd="0" presId="urn:microsoft.com/office/officeart/2005/8/layout/radial1"/>
    <dgm:cxn modelId="{B3FAB374-095C-4355-B07D-FA5961F6847C}" type="presParOf" srcId="{27B355FD-F083-4C6B-9622-CF0C40A79647}" destId="{A28E56E0-8BA8-411C-A23B-882D2AAA2FAD}" srcOrd="5" destOrd="0" presId="urn:microsoft.com/office/officeart/2005/8/layout/radial1"/>
    <dgm:cxn modelId="{D84D4489-906F-49E0-98D9-75C58213B91E}" type="presParOf" srcId="{A28E56E0-8BA8-411C-A23B-882D2AAA2FAD}" destId="{DC260AF4-9115-4DD7-A44C-AE8E21646F7E}" srcOrd="0" destOrd="0" presId="urn:microsoft.com/office/officeart/2005/8/layout/radial1"/>
    <dgm:cxn modelId="{B580406B-4246-4AA2-AD43-3FC081EF3D76}" type="presParOf" srcId="{27B355FD-F083-4C6B-9622-CF0C40A79647}" destId="{C6F7BEDB-D25F-410E-985C-ACD1D10FDD40}" srcOrd="6" destOrd="0" presId="urn:microsoft.com/office/officeart/2005/8/layout/radial1"/>
    <dgm:cxn modelId="{DA1FB138-D523-4438-83E5-B3C5BB98EF26}" type="presParOf" srcId="{27B355FD-F083-4C6B-9622-CF0C40A79647}" destId="{3E48BCDF-BCB8-425E-9CC7-644109410DE9}" srcOrd="7" destOrd="0" presId="urn:microsoft.com/office/officeart/2005/8/layout/radial1"/>
    <dgm:cxn modelId="{E9770E8A-17B8-4304-A040-2A15FE66A0DF}" type="presParOf" srcId="{3E48BCDF-BCB8-425E-9CC7-644109410DE9}" destId="{CE547451-7B30-448E-A66A-C608BAAC7BCB}" srcOrd="0" destOrd="0" presId="urn:microsoft.com/office/officeart/2005/8/layout/radial1"/>
    <dgm:cxn modelId="{9585A544-702E-4AAE-9E7B-49A0A6E94520}" type="presParOf" srcId="{27B355FD-F083-4C6B-9622-CF0C40A79647}" destId="{29A41155-26C4-4357-B052-A46EC8C4D4CF}" srcOrd="8" destOrd="0" presId="urn:microsoft.com/office/officeart/2005/8/layout/radial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ADEED2B-76E8-4C9C-9EFE-137B3470F33A}">
      <dsp:nvSpPr>
        <dsp:cNvPr id="0" name=""/>
        <dsp:cNvSpPr/>
      </dsp:nvSpPr>
      <dsp:spPr>
        <a:xfrm>
          <a:off x="3726879" y="1839480"/>
          <a:ext cx="1277490" cy="956871"/>
        </a:xfrm>
        <a:prstGeom prst="ellipse">
          <a:avLst/>
        </a:prstGeom>
        <a:no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sr-Cyrl-RS" sz="1800" kern="1200">
              <a:solidFill>
                <a:sysClr val="windowText" lastClr="000000"/>
              </a:solidFill>
              <a:latin typeface="Calibri"/>
              <a:ea typeface="+mn-ea"/>
              <a:cs typeface="+mn-cs"/>
            </a:rPr>
            <a:t>К</a:t>
          </a:r>
          <a:r>
            <a:rPr lang="sr-Latn-RS" sz="1800" kern="1200">
              <a:solidFill>
                <a:sysClr val="windowText" lastClr="000000"/>
              </a:solidFill>
              <a:latin typeface="Calibri"/>
              <a:ea typeface="+mn-ea"/>
              <a:cs typeface="+mn-cs"/>
            </a:rPr>
            <a:t>VB</a:t>
          </a:r>
          <a:endParaRPr lang="en-US" sz="1800" kern="1200">
            <a:solidFill>
              <a:sysClr val="windowText" lastClr="000000"/>
            </a:solidFill>
            <a:latin typeface="Calibri"/>
            <a:ea typeface="+mn-ea"/>
            <a:cs typeface="+mn-cs"/>
          </a:endParaRPr>
        </a:p>
      </dsp:txBody>
      <dsp:txXfrm>
        <a:off x="3913963" y="1979611"/>
        <a:ext cx="903322" cy="676609"/>
      </dsp:txXfrm>
    </dsp:sp>
    <dsp:sp modelId="{A160B054-D1FE-4EF8-98F0-04B531DE8119}">
      <dsp:nvSpPr>
        <dsp:cNvPr id="0" name=""/>
        <dsp:cNvSpPr/>
      </dsp:nvSpPr>
      <dsp:spPr>
        <a:xfrm rot="16200000">
          <a:off x="3933138" y="1396530"/>
          <a:ext cx="864971" cy="20928"/>
        </a:xfrm>
        <a:custGeom>
          <a:avLst/>
          <a:gdLst/>
          <a:ahLst/>
          <a:cxnLst/>
          <a:rect l="0" t="0" r="0" b="0"/>
          <a:pathLst>
            <a:path>
              <a:moveTo>
                <a:pt x="0" y="10137"/>
              </a:moveTo>
              <a:lnTo>
                <a:pt x="561874" y="10137"/>
              </a:lnTo>
            </a:path>
          </a:pathLst>
        </a:custGeom>
        <a:noFill/>
        <a:ln w="25400" cap="flat" cmpd="sng" algn="ctr">
          <a:solidFill>
            <a:srgbClr val="4F81B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solidFill>
              <a:sysClr val="windowText" lastClr="000000">
                <a:hueOff val="0"/>
                <a:satOff val="0"/>
                <a:lumOff val="0"/>
                <a:alphaOff val="0"/>
              </a:sysClr>
            </a:solidFill>
            <a:latin typeface="Calibri"/>
            <a:ea typeface="+mn-ea"/>
            <a:cs typeface="+mn-cs"/>
          </a:endParaRPr>
        </a:p>
      </dsp:txBody>
      <dsp:txXfrm>
        <a:off x="4344000" y="1385370"/>
        <a:ext cx="43248" cy="43248"/>
      </dsp:txXfrm>
    </dsp:sp>
    <dsp:sp modelId="{2D45E3CA-504F-4BF9-B40E-7F2A7BBA44E9}">
      <dsp:nvSpPr>
        <dsp:cNvPr id="0" name=""/>
        <dsp:cNvSpPr/>
      </dsp:nvSpPr>
      <dsp:spPr>
        <a:xfrm>
          <a:off x="3581516" y="17637"/>
          <a:ext cx="1568217" cy="956871"/>
        </a:xfrm>
        <a:prstGeom prst="ellipse">
          <a:avLst/>
        </a:prstGeom>
        <a:no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sr-Cyrl-RS" sz="1200" kern="1200">
              <a:solidFill>
                <a:sysClr val="windowText" lastClr="000000"/>
              </a:solidFill>
              <a:latin typeface="Times New Roman" panose="02020603050405020304" pitchFamily="18" charset="0"/>
              <a:ea typeface="+mn-ea"/>
              <a:cs typeface="Times New Roman" panose="02020603050405020304" pitchFamily="18" charset="0"/>
            </a:rPr>
            <a:t>пушење</a:t>
          </a:r>
          <a:endParaRPr lang="en-US" sz="1400" kern="1200">
            <a:solidFill>
              <a:sysClr val="windowText" lastClr="000000"/>
            </a:solidFill>
            <a:latin typeface="Times New Roman" panose="02020603050405020304" pitchFamily="18" charset="0"/>
            <a:ea typeface="+mn-ea"/>
            <a:cs typeface="Times New Roman" panose="02020603050405020304" pitchFamily="18" charset="0"/>
          </a:endParaRPr>
        </a:p>
      </dsp:txBody>
      <dsp:txXfrm>
        <a:off x="3811176" y="157768"/>
        <a:ext cx="1108897" cy="676609"/>
      </dsp:txXfrm>
    </dsp:sp>
    <dsp:sp modelId="{F4A194C0-E3A6-472A-9D7D-2B174BE4F405}">
      <dsp:nvSpPr>
        <dsp:cNvPr id="0" name=""/>
        <dsp:cNvSpPr/>
      </dsp:nvSpPr>
      <dsp:spPr>
        <a:xfrm rot="18739176">
          <a:off x="4585495" y="1595296"/>
          <a:ext cx="857174" cy="20928"/>
        </a:xfrm>
        <a:custGeom>
          <a:avLst/>
          <a:gdLst/>
          <a:ahLst/>
          <a:cxnLst/>
          <a:rect l="0" t="0" r="0" b="0"/>
          <a:pathLst>
            <a:path>
              <a:moveTo>
                <a:pt x="0" y="10137"/>
              </a:moveTo>
              <a:lnTo>
                <a:pt x="607824" y="10137"/>
              </a:lnTo>
            </a:path>
          </a:pathLst>
        </a:custGeom>
        <a:noFill/>
        <a:ln w="25400" cap="flat" cmpd="sng" algn="ctr">
          <a:solidFill>
            <a:srgbClr val="4F81B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solidFill>
              <a:sysClr val="windowText" lastClr="000000">
                <a:hueOff val="0"/>
                <a:satOff val="0"/>
                <a:lumOff val="0"/>
                <a:alphaOff val="0"/>
              </a:sysClr>
            </a:solidFill>
            <a:latin typeface="Calibri"/>
            <a:ea typeface="+mn-ea"/>
            <a:cs typeface="+mn-cs"/>
          </a:endParaRPr>
        </a:p>
      </dsp:txBody>
      <dsp:txXfrm>
        <a:off x="4992652" y="1584331"/>
        <a:ext cx="42858" cy="42858"/>
      </dsp:txXfrm>
    </dsp:sp>
    <dsp:sp modelId="{EFF6ADFE-34B0-4B80-B617-DC78E45A222B}">
      <dsp:nvSpPr>
        <dsp:cNvPr id="0" name=""/>
        <dsp:cNvSpPr/>
      </dsp:nvSpPr>
      <dsp:spPr>
        <a:xfrm>
          <a:off x="4781038" y="378459"/>
          <a:ext cx="1829854" cy="956871"/>
        </a:xfrm>
        <a:prstGeom prst="ellipse">
          <a:avLst/>
        </a:prstGeom>
        <a:no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sr-Cyrl-RS" sz="1200" kern="1200">
              <a:solidFill>
                <a:sysClr val="windowText" lastClr="000000"/>
              </a:solidFill>
              <a:latin typeface="Times New Roman" panose="02020603050405020304" pitchFamily="18" charset="0"/>
              <a:ea typeface="+mn-ea"/>
              <a:cs typeface="Times New Roman" panose="02020603050405020304" pitchFamily="18" charset="0"/>
            </a:rPr>
            <a:t>гојазност</a:t>
          </a:r>
          <a:endParaRPr lang="en-US" sz="1200" kern="1200">
            <a:solidFill>
              <a:sysClr val="windowText" lastClr="000000"/>
            </a:solidFill>
            <a:latin typeface="Times New Roman" panose="02020603050405020304" pitchFamily="18" charset="0"/>
            <a:ea typeface="+mn-ea"/>
            <a:cs typeface="Times New Roman" panose="02020603050405020304" pitchFamily="18" charset="0"/>
          </a:endParaRPr>
        </a:p>
      </dsp:txBody>
      <dsp:txXfrm>
        <a:off x="5049014" y="518590"/>
        <a:ext cx="1293902" cy="676609"/>
      </dsp:txXfrm>
    </dsp:sp>
    <dsp:sp modelId="{44F3622E-0211-4C54-BCCD-22CF9FBFC5B6}">
      <dsp:nvSpPr>
        <dsp:cNvPr id="0" name=""/>
        <dsp:cNvSpPr/>
      </dsp:nvSpPr>
      <dsp:spPr>
        <a:xfrm rot="20897328">
          <a:off x="4976214" y="2130934"/>
          <a:ext cx="481884" cy="20928"/>
        </a:xfrm>
        <a:custGeom>
          <a:avLst/>
          <a:gdLst/>
          <a:ahLst/>
          <a:cxnLst/>
          <a:rect l="0" t="0" r="0" b="0"/>
          <a:pathLst>
            <a:path>
              <a:moveTo>
                <a:pt x="0" y="10137"/>
              </a:moveTo>
              <a:lnTo>
                <a:pt x="410411" y="10137"/>
              </a:lnTo>
            </a:path>
          </a:pathLst>
        </a:custGeom>
        <a:noFill/>
        <a:ln w="25400" cap="flat" cmpd="sng" algn="ctr">
          <a:solidFill>
            <a:srgbClr val="4F81B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solidFill>
              <a:sysClr val="windowText" lastClr="000000">
                <a:hueOff val="0"/>
                <a:satOff val="0"/>
                <a:lumOff val="0"/>
                <a:alphaOff val="0"/>
              </a:sysClr>
            </a:solidFill>
            <a:latin typeface="Calibri"/>
            <a:ea typeface="+mn-ea"/>
            <a:cs typeface="+mn-cs"/>
          </a:endParaRPr>
        </a:p>
      </dsp:txBody>
      <dsp:txXfrm>
        <a:off x="5205109" y="2129352"/>
        <a:ext cx="24094" cy="24094"/>
      </dsp:txXfrm>
    </dsp:sp>
    <dsp:sp modelId="{1CBF057C-5076-49F8-9992-D01A9FFFE5FF}">
      <dsp:nvSpPr>
        <dsp:cNvPr id="0" name=""/>
        <dsp:cNvSpPr/>
      </dsp:nvSpPr>
      <dsp:spPr>
        <a:xfrm>
          <a:off x="5392148" y="1440734"/>
          <a:ext cx="1794115" cy="956871"/>
        </a:xfrm>
        <a:prstGeom prst="ellipse">
          <a:avLst/>
        </a:prstGeom>
        <a:no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sr-Cyrl-RS" sz="1200" kern="1200">
              <a:solidFill>
                <a:sysClr val="windowText" lastClr="000000"/>
              </a:solidFill>
              <a:latin typeface="Times New Roman" panose="02020603050405020304" pitchFamily="18" charset="0"/>
              <a:ea typeface="+mn-ea"/>
              <a:cs typeface="Times New Roman" panose="02020603050405020304" pitchFamily="18" charset="0"/>
            </a:rPr>
            <a:t>дијабетес мелитус</a:t>
          </a:r>
          <a:endParaRPr lang="en-US" sz="1200" kern="1200">
            <a:solidFill>
              <a:sysClr val="windowText" lastClr="000000"/>
            </a:solidFill>
            <a:latin typeface="Times New Roman" panose="02020603050405020304" pitchFamily="18" charset="0"/>
            <a:ea typeface="+mn-ea"/>
            <a:cs typeface="Times New Roman" panose="02020603050405020304" pitchFamily="18" charset="0"/>
          </a:endParaRPr>
        </a:p>
      </dsp:txBody>
      <dsp:txXfrm>
        <a:off x="5654890" y="1580865"/>
        <a:ext cx="1268631" cy="676609"/>
      </dsp:txXfrm>
    </dsp:sp>
    <dsp:sp modelId="{755FD8E9-1656-4A01-ADE0-7B77202DC5CA}">
      <dsp:nvSpPr>
        <dsp:cNvPr id="0" name=""/>
        <dsp:cNvSpPr/>
      </dsp:nvSpPr>
      <dsp:spPr>
        <a:xfrm rot="1305420">
          <a:off x="4895589" y="2708060"/>
          <a:ext cx="947620" cy="20928"/>
        </a:xfrm>
        <a:custGeom>
          <a:avLst/>
          <a:gdLst/>
          <a:ahLst/>
          <a:cxnLst/>
          <a:rect l="0" t="0" r="0" b="0"/>
          <a:pathLst>
            <a:path>
              <a:moveTo>
                <a:pt x="0" y="10137"/>
              </a:moveTo>
              <a:lnTo>
                <a:pt x="508793" y="10137"/>
              </a:lnTo>
            </a:path>
          </a:pathLst>
        </a:custGeom>
        <a:noFill/>
        <a:ln w="25400" cap="flat" cmpd="sng" algn="ctr">
          <a:solidFill>
            <a:srgbClr val="4F81B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solidFill>
              <a:sysClr val="windowText" lastClr="000000">
                <a:hueOff val="0"/>
                <a:satOff val="0"/>
                <a:lumOff val="0"/>
                <a:alphaOff val="0"/>
              </a:sysClr>
            </a:solidFill>
            <a:latin typeface="Calibri"/>
            <a:ea typeface="+mn-ea"/>
            <a:cs typeface="+mn-cs"/>
          </a:endParaRPr>
        </a:p>
      </dsp:txBody>
      <dsp:txXfrm>
        <a:off x="5345709" y="2694834"/>
        <a:ext cx="47381" cy="47381"/>
      </dsp:txXfrm>
    </dsp:sp>
    <dsp:sp modelId="{AEE5691C-275C-4B1B-A506-9AC65B5289B5}">
      <dsp:nvSpPr>
        <dsp:cNvPr id="0" name=""/>
        <dsp:cNvSpPr/>
      </dsp:nvSpPr>
      <dsp:spPr>
        <a:xfrm>
          <a:off x="5657657" y="2690134"/>
          <a:ext cx="1678783" cy="956871"/>
        </a:xfrm>
        <a:prstGeom prst="ellipse">
          <a:avLst/>
        </a:prstGeom>
        <a:no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sr-Cyrl-RS" sz="1200" kern="1200">
              <a:solidFill>
                <a:sysClr val="windowText" lastClr="000000"/>
              </a:solidFill>
              <a:latin typeface="Times New Roman" panose="02020603050405020304" pitchFamily="18" charset="0"/>
              <a:ea typeface="+mn-ea"/>
              <a:cs typeface="Times New Roman" panose="02020603050405020304" pitchFamily="18" charset="0"/>
            </a:rPr>
            <a:t>повишен крвни притисак</a:t>
          </a:r>
          <a:endParaRPr lang="en-US" sz="1200" kern="1200">
            <a:solidFill>
              <a:sysClr val="windowText" lastClr="000000"/>
            </a:solidFill>
            <a:latin typeface="Times New Roman" panose="02020603050405020304" pitchFamily="18" charset="0"/>
            <a:ea typeface="+mn-ea"/>
            <a:cs typeface="Times New Roman" panose="02020603050405020304" pitchFamily="18" charset="0"/>
          </a:endParaRPr>
        </a:p>
      </dsp:txBody>
      <dsp:txXfrm>
        <a:off x="5903509" y="2830265"/>
        <a:ext cx="1187079" cy="676609"/>
      </dsp:txXfrm>
    </dsp:sp>
    <dsp:sp modelId="{980CCD97-BE7D-4B0D-8808-81B7CA81FB6C}">
      <dsp:nvSpPr>
        <dsp:cNvPr id="0" name=""/>
        <dsp:cNvSpPr/>
      </dsp:nvSpPr>
      <dsp:spPr>
        <a:xfrm rot="3847610">
          <a:off x="4330105" y="3162003"/>
          <a:ext cx="899944" cy="20928"/>
        </a:xfrm>
        <a:custGeom>
          <a:avLst/>
          <a:gdLst/>
          <a:ahLst/>
          <a:cxnLst/>
          <a:rect l="0" t="0" r="0" b="0"/>
          <a:pathLst>
            <a:path>
              <a:moveTo>
                <a:pt x="0" y="10137"/>
              </a:moveTo>
              <a:lnTo>
                <a:pt x="601869" y="10137"/>
              </a:lnTo>
            </a:path>
          </a:pathLst>
        </a:custGeom>
        <a:noFill/>
        <a:ln w="25400" cap="flat" cmpd="sng" algn="ctr">
          <a:solidFill>
            <a:srgbClr val="4F81B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solidFill>
              <a:sysClr val="windowText" lastClr="000000">
                <a:hueOff val="0"/>
                <a:satOff val="0"/>
                <a:lumOff val="0"/>
                <a:alphaOff val="0"/>
              </a:sysClr>
            </a:solidFill>
            <a:latin typeface="Calibri"/>
            <a:ea typeface="+mn-ea"/>
            <a:cs typeface="+mn-cs"/>
          </a:endParaRPr>
        </a:p>
      </dsp:txBody>
      <dsp:txXfrm>
        <a:off x="4757579" y="3149969"/>
        <a:ext cx="44997" cy="44997"/>
      </dsp:txXfrm>
    </dsp:sp>
    <dsp:sp modelId="{735EAA71-FB72-4B78-89C9-D840CDAA62B2}">
      <dsp:nvSpPr>
        <dsp:cNvPr id="0" name=""/>
        <dsp:cNvSpPr/>
      </dsp:nvSpPr>
      <dsp:spPr>
        <a:xfrm>
          <a:off x="3970835" y="3569091"/>
          <a:ext cx="2467284" cy="956871"/>
        </a:xfrm>
        <a:prstGeom prst="ellipse">
          <a:avLst/>
        </a:prstGeom>
        <a:no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sr-Cyrl-RS" sz="1200" kern="1200">
              <a:solidFill>
                <a:sysClr val="windowText" lastClr="000000"/>
              </a:solidFill>
              <a:latin typeface="Times New Roman" panose="02020603050405020304" pitchFamily="18" charset="0"/>
              <a:ea typeface="+mn-ea"/>
              <a:cs typeface="Times New Roman" panose="02020603050405020304" pitchFamily="18" charset="0"/>
            </a:rPr>
            <a:t>повишен ниво холестерола</a:t>
          </a:r>
          <a:endParaRPr lang="en-US" sz="1200" kern="1200">
            <a:solidFill>
              <a:sysClr val="windowText" lastClr="000000"/>
            </a:solidFill>
            <a:latin typeface="Times New Roman" panose="02020603050405020304" pitchFamily="18" charset="0"/>
            <a:ea typeface="+mn-ea"/>
            <a:cs typeface="Times New Roman" panose="02020603050405020304" pitchFamily="18" charset="0"/>
          </a:endParaRPr>
        </a:p>
      </dsp:txBody>
      <dsp:txXfrm>
        <a:off x="4332160" y="3709222"/>
        <a:ext cx="1744634" cy="676609"/>
      </dsp:txXfrm>
    </dsp:sp>
    <dsp:sp modelId="{8782F282-1423-438A-B781-7DFC7E78EE89}">
      <dsp:nvSpPr>
        <dsp:cNvPr id="0" name=""/>
        <dsp:cNvSpPr/>
      </dsp:nvSpPr>
      <dsp:spPr>
        <a:xfrm rot="6704599">
          <a:off x="3588846" y="3168433"/>
          <a:ext cx="866796" cy="20928"/>
        </a:xfrm>
        <a:custGeom>
          <a:avLst/>
          <a:gdLst/>
          <a:ahLst/>
          <a:cxnLst/>
          <a:rect l="0" t="0" r="0" b="0"/>
          <a:pathLst>
            <a:path>
              <a:moveTo>
                <a:pt x="0" y="10137"/>
              </a:moveTo>
              <a:lnTo>
                <a:pt x="573411" y="10137"/>
              </a:lnTo>
            </a:path>
          </a:pathLst>
        </a:custGeom>
        <a:noFill/>
        <a:ln w="25400" cap="flat" cmpd="sng" algn="ctr">
          <a:solidFill>
            <a:srgbClr val="4F81B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solidFill>
              <a:sysClr val="windowText" lastClr="000000">
                <a:hueOff val="0"/>
                <a:satOff val="0"/>
                <a:lumOff val="0"/>
                <a:alphaOff val="0"/>
              </a:sysClr>
            </a:solidFill>
            <a:latin typeface="Calibri"/>
            <a:ea typeface="+mn-ea"/>
            <a:cs typeface="+mn-cs"/>
          </a:endParaRPr>
        </a:p>
      </dsp:txBody>
      <dsp:txXfrm rot="10800000">
        <a:off x="4000574" y="3157228"/>
        <a:ext cx="43339" cy="43339"/>
      </dsp:txXfrm>
    </dsp:sp>
    <dsp:sp modelId="{1593043F-214D-4D27-B2A9-1C6BF33C049E}">
      <dsp:nvSpPr>
        <dsp:cNvPr id="0" name=""/>
        <dsp:cNvSpPr/>
      </dsp:nvSpPr>
      <dsp:spPr>
        <a:xfrm>
          <a:off x="2853081" y="3569091"/>
          <a:ext cx="1645465" cy="956871"/>
        </a:xfrm>
        <a:prstGeom prst="ellipse">
          <a:avLst/>
        </a:prstGeom>
        <a:no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sr-Cyrl-RS" sz="1200" kern="1200">
              <a:solidFill>
                <a:sysClr val="windowText" lastClr="000000"/>
              </a:solidFill>
              <a:latin typeface="Times New Roman" panose="02020603050405020304" pitchFamily="18" charset="0"/>
              <a:ea typeface="+mn-ea"/>
              <a:cs typeface="Times New Roman" panose="02020603050405020304" pitchFamily="18" charset="0"/>
            </a:rPr>
            <a:t>генетски</a:t>
          </a:r>
          <a:r>
            <a:rPr lang="sr-Cyrl-RS" sz="1200" kern="1200">
              <a:solidFill>
                <a:sysClr val="windowText" lastClr="000000"/>
              </a:solidFill>
              <a:latin typeface="Calibri"/>
              <a:ea typeface="+mn-ea"/>
              <a:cs typeface="+mn-cs"/>
            </a:rPr>
            <a:t> </a:t>
          </a:r>
          <a:r>
            <a:rPr lang="sr-Cyrl-RS" sz="1200" kern="1200">
              <a:solidFill>
                <a:sysClr val="windowText" lastClr="000000"/>
              </a:solidFill>
              <a:latin typeface="Times New Roman" panose="02020603050405020304" pitchFamily="18" charset="0"/>
              <a:ea typeface="+mn-ea"/>
              <a:cs typeface="Times New Roman" panose="02020603050405020304" pitchFamily="18" charset="0"/>
            </a:rPr>
            <a:t>фактори</a:t>
          </a:r>
          <a:endParaRPr lang="en-US" sz="1200" kern="1200">
            <a:solidFill>
              <a:sysClr val="windowText" lastClr="000000"/>
            </a:solidFill>
            <a:latin typeface="Times New Roman" panose="02020603050405020304" pitchFamily="18" charset="0"/>
            <a:ea typeface="+mn-ea"/>
            <a:cs typeface="Times New Roman" panose="02020603050405020304" pitchFamily="18" charset="0"/>
          </a:endParaRPr>
        </a:p>
      </dsp:txBody>
      <dsp:txXfrm>
        <a:off x="3094054" y="3709222"/>
        <a:ext cx="1163519" cy="676609"/>
      </dsp:txXfrm>
    </dsp:sp>
    <dsp:sp modelId="{7D3E659D-0F2B-4FA1-B3C7-663F1D01885E}">
      <dsp:nvSpPr>
        <dsp:cNvPr id="0" name=""/>
        <dsp:cNvSpPr/>
      </dsp:nvSpPr>
      <dsp:spPr>
        <a:xfrm rot="8885700">
          <a:off x="3120478" y="2828778"/>
          <a:ext cx="815529" cy="20928"/>
        </a:xfrm>
        <a:custGeom>
          <a:avLst/>
          <a:gdLst/>
          <a:ahLst/>
          <a:cxnLst/>
          <a:rect l="0" t="0" r="0" b="0"/>
          <a:pathLst>
            <a:path>
              <a:moveTo>
                <a:pt x="0" y="10137"/>
              </a:moveTo>
              <a:lnTo>
                <a:pt x="627307" y="10137"/>
              </a:lnTo>
            </a:path>
          </a:pathLst>
        </a:custGeom>
        <a:noFill/>
        <a:ln w="25400" cap="flat" cmpd="sng" algn="ctr">
          <a:solidFill>
            <a:srgbClr val="4F81B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solidFill>
              <a:sysClr val="windowText" lastClr="000000">
                <a:hueOff val="0"/>
                <a:satOff val="0"/>
                <a:lumOff val="0"/>
                <a:alphaOff val="0"/>
              </a:sysClr>
            </a:solidFill>
            <a:latin typeface="Calibri"/>
            <a:ea typeface="+mn-ea"/>
            <a:cs typeface="+mn-cs"/>
          </a:endParaRPr>
        </a:p>
      </dsp:txBody>
      <dsp:txXfrm rot="10800000">
        <a:off x="3507854" y="2818854"/>
        <a:ext cx="40776" cy="40776"/>
      </dsp:txXfrm>
    </dsp:sp>
    <dsp:sp modelId="{00E75DEB-9870-4DF5-841F-C51A8E7D24F5}">
      <dsp:nvSpPr>
        <dsp:cNvPr id="0" name=""/>
        <dsp:cNvSpPr/>
      </dsp:nvSpPr>
      <dsp:spPr>
        <a:xfrm>
          <a:off x="1653212" y="2945949"/>
          <a:ext cx="1870282" cy="956871"/>
        </a:xfrm>
        <a:prstGeom prst="ellipse">
          <a:avLst/>
        </a:prstGeom>
        <a:no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sr-Cyrl-RS" sz="1200" kern="1200">
              <a:solidFill>
                <a:sysClr val="windowText" lastClr="000000"/>
              </a:solidFill>
              <a:latin typeface="Times New Roman" panose="02020603050405020304" pitchFamily="18" charset="0"/>
              <a:ea typeface="+mn-ea"/>
              <a:cs typeface="Times New Roman" panose="02020603050405020304" pitchFamily="18" charset="0"/>
            </a:rPr>
            <a:t>неадекватна</a:t>
          </a:r>
          <a:r>
            <a:rPr lang="sr-Cyrl-RS" sz="1200" kern="1200">
              <a:solidFill>
                <a:sysClr val="windowText" lastClr="000000"/>
              </a:solidFill>
              <a:latin typeface="Calibri"/>
              <a:ea typeface="+mn-ea"/>
              <a:cs typeface="+mn-cs"/>
            </a:rPr>
            <a:t> </a:t>
          </a:r>
          <a:r>
            <a:rPr lang="sr-Cyrl-RS" sz="1200" kern="1200">
              <a:solidFill>
                <a:sysClr val="windowText" lastClr="000000"/>
              </a:solidFill>
              <a:latin typeface="Times New Roman" panose="02020603050405020304" pitchFamily="18" charset="0"/>
              <a:ea typeface="+mn-ea"/>
              <a:cs typeface="Times New Roman" panose="02020603050405020304" pitchFamily="18" charset="0"/>
            </a:rPr>
            <a:t>исхрана</a:t>
          </a:r>
          <a:endParaRPr lang="en-US" sz="1200" kern="1200">
            <a:solidFill>
              <a:sysClr val="windowText" lastClr="000000"/>
            </a:solidFill>
            <a:latin typeface="Times New Roman" panose="02020603050405020304" pitchFamily="18" charset="0"/>
            <a:ea typeface="+mn-ea"/>
            <a:cs typeface="Times New Roman" panose="02020603050405020304" pitchFamily="18" charset="0"/>
          </a:endParaRPr>
        </a:p>
      </dsp:txBody>
      <dsp:txXfrm>
        <a:off x="1927108" y="3086080"/>
        <a:ext cx="1322490" cy="676609"/>
      </dsp:txXfrm>
    </dsp:sp>
    <dsp:sp modelId="{89785445-57F5-49BA-88C5-AF95D14D7B43}">
      <dsp:nvSpPr>
        <dsp:cNvPr id="0" name=""/>
        <dsp:cNvSpPr/>
      </dsp:nvSpPr>
      <dsp:spPr>
        <a:xfrm rot="10959024">
          <a:off x="3127451" y="2264045"/>
          <a:ext cx="600965" cy="20928"/>
        </a:xfrm>
        <a:custGeom>
          <a:avLst/>
          <a:gdLst/>
          <a:ahLst/>
          <a:cxnLst/>
          <a:rect l="0" t="0" r="0" b="0"/>
          <a:pathLst>
            <a:path>
              <a:moveTo>
                <a:pt x="0" y="10137"/>
              </a:moveTo>
              <a:lnTo>
                <a:pt x="463413" y="10137"/>
              </a:lnTo>
            </a:path>
          </a:pathLst>
        </a:custGeom>
        <a:noFill/>
        <a:ln w="25400" cap="flat" cmpd="sng" algn="ctr">
          <a:solidFill>
            <a:srgbClr val="4F81B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solidFill>
              <a:sysClr val="windowText" lastClr="000000">
                <a:hueOff val="0"/>
                <a:satOff val="0"/>
                <a:lumOff val="0"/>
                <a:alphaOff val="0"/>
              </a:sysClr>
            </a:solidFill>
            <a:latin typeface="Calibri"/>
            <a:ea typeface="+mn-ea"/>
            <a:cs typeface="+mn-cs"/>
          </a:endParaRPr>
        </a:p>
      </dsp:txBody>
      <dsp:txXfrm rot="10800000">
        <a:off x="3412910" y="2259485"/>
        <a:ext cx="30048" cy="30048"/>
      </dsp:txXfrm>
    </dsp:sp>
    <dsp:sp modelId="{F5DD738D-8B59-4A24-B7BC-DD31793E11E2}">
      <dsp:nvSpPr>
        <dsp:cNvPr id="0" name=""/>
        <dsp:cNvSpPr/>
      </dsp:nvSpPr>
      <dsp:spPr>
        <a:xfrm>
          <a:off x="342993" y="1718016"/>
          <a:ext cx="2797414" cy="956871"/>
        </a:xfrm>
        <a:prstGeom prst="ellipse">
          <a:avLst/>
        </a:prstGeom>
        <a:no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sr-Cyrl-RS" sz="1200" kern="1200">
              <a:solidFill>
                <a:sysClr val="windowText" lastClr="000000"/>
              </a:solidFill>
              <a:latin typeface="Times New Roman" panose="02020603050405020304" pitchFamily="18" charset="0"/>
              <a:ea typeface="+mn-ea"/>
              <a:cs typeface="Times New Roman" panose="02020603050405020304" pitchFamily="18" charset="0"/>
            </a:rPr>
            <a:t>неадекватна физичка активност</a:t>
          </a:r>
          <a:endParaRPr lang="en-US" sz="1200" kern="1200">
            <a:solidFill>
              <a:sysClr val="windowText" lastClr="000000"/>
            </a:solidFill>
            <a:latin typeface="Times New Roman" panose="02020603050405020304" pitchFamily="18" charset="0"/>
            <a:ea typeface="+mn-ea"/>
            <a:cs typeface="Times New Roman" panose="02020603050405020304" pitchFamily="18" charset="0"/>
          </a:endParaRPr>
        </a:p>
      </dsp:txBody>
      <dsp:txXfrm>
        <a:off x="752665" y="1858147"/>
        <a:ext cx="1978070" cy="676609"/>
      </dsp:txXfrm>
    </dsp:sp>
    <dsp:sp modelId="{D5C2B969-4F6B-4A58-87AC-41C4C4CC442D}">
      <dsp:nvSpPr>
        <dsp:cNvPr id="0" name=""/>
        <dsp:cNvSpPr/>
      </dsp:nvSpPr>
      <dsp:spPr>
        <a:xfrm rot="13136208">
          <a:off x="3014869" y="1632611"/>
          <a:ext cx="1031028" cy="20928"/>
        </a:xfrm>
        <a:custGeom>
          <a:avLst/>
          <a:gdLst/>
          <a:ahLst/>
          <a:cxnLst/>
          <a:rect l="0" t="0" r="0" b="0"/>
          <a:pathLst>
            <a:path>
              <a:moveTo>
                <a:pt x="0" y="10137"/>
              </a:moveTo>
              <a:lnTo>
                <a:pt x="536251" y="10137"/>
              </a:lnTo>
            </a:path>
          </a:pathLst>
        </a:custGeom>
        <a:noFill/>
        <a:ln w="25400" cap="flat" cmpd="sng" algn="ctr">
          <a:solidFill>
            <a:srgbClr val="4F81B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solidFill>
              <a:sysClr val="windowText" lastClr="000000">
                <a:hueOff val="0"/>
                <a:satOff val="0"/>
                <a:lumOff val="0"/>
                <a:alphaOff val="0"/>
              </a:sysClr>
            </a:solidFill>
            <a:latin typeface="Calibri"/>
            <a:ea typeface="+mn-ea"/>
            <a:cs typeface="+mn-cs"/>
          </a:endParaRPr>
        </a:p>
      </dsp:txBody>
      <dsp:txXfrm rot="10800000">
        <a:off x="3504607" y="1617300"/>
        <a:ext cx="51551" cy="51551"/>
      </dsp:txXfrm>
    </dsp:sp>
    <dsp:sp modelId="{950BB005-6832-4B51-A686-D99A654804FB}">
      <dsp:nvSpPr>
        <dsp:cNvPr id="0" name=""/>
        <dsp:cNvSpPr/>
      </dsp:nvSpPr>
      <dsp:spPr>
        <a:xfrm>
          <a:off x="1529819" y="421114"/>
          <a:ext cx="2160626" cy="956871"/>
        </a:xfrm>
        <a:prstGeom prst="ellipse">
          <a:avLst/>
        </a:prstGeom>
        <a:no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sr-Cyrl-RS" sz="1200" kern="1200">
              <a:solidFill>
                <a:sysClr val="windowText" lastClr="000000"/>
              </a:solidFill>
              <a:latin typeface="Times New Roman" panose="02020603050405020304" pitchFamily="18" charset="0"/>
              <a:ea typeface="+mn-ea"/>
              <a:cs typeface="Times New Roman" panose="02020603050405020304" pitchFamily="18" charset="0"/>
            </a:rPr>
            <a:t>прекомеран унос алкохола</a:t>
          </a:r>
          <a:endParaRPr lang="en-US" sz="1200" kern="1200">
            <a:solidFill>
              <a:sysClr val="windowText" lastClr="000000"/>
            </a:solidFill>
            <a:latin typeface="Times New Roman" panose="02020603050405020304" pitchFamily="18" charset="0"/>
            <a:ea typeface="+mn-ea"/>
            <a:cs typeface="Times New Roman" panose="02020603050405020304" pitchFamily="18" charset="0"/>
          </a:endParaRPr>
        </a:p>
      </dsp:txBody>
      <dsp:txXfrm>
        <a:off x="1846235" y="561245"/>
        <a:ext cx="1527794" cy="67660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08A6A09-3F77-4C51-9731-AA239AA62C10}">
      <dsp:nvSpPr>
        <dsp:cNvPr id="0" name=""/>
        <dsp:cNvSpPr/>
      </dsp:nvSpPr>
      <dsp:spPr>
        <a:xfrm>
          <a:off x="2324100" y="1057415"/>
          <a:ext cx="1271857" cy="441471"/>
        </a:xfrm>
        <a:custGeom>
          <a:avLst/>
          <a:gdLst/>
          <a:ahLst/>
          <a:cxnLst/>
          <a:rect l="0" t="0" r="0" b="0"/>
          <a:pathLst>
            <a:path>
              <a:moveTo>
                <a:pt x="0" y="0"/>
              </a:moveTo>
              <a:lnTo>
                <a:pt x="0" y="220735"/>
              </a:lnTo>
              <a:lnTo>
                <a:pt x="1271857" y="220735"/>
              </a:lnTo>
              <a:lnTo>
                <a:pt x="1271857" y="441471"/>
              </a:lnTo>
            </a:path>
          </a:pathLst>
        </a:custGeom>
        <a:noFill/>
        <a:ln w="25400" cap="flat" cmpd="sng" algn="ctr">
          <a:solidFill>
            <a:schemeClr val="accent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28F7619-7320-4419-B706-4D64DF58EFC9}">
      <dsp:nvSpPr>
        <dsp:cNvPr id="0" name=""/>
        <dsp:cNvSpPr/>
      </dsp:nvSpPr>
      <dsp:spPr>
        <a:xfrm>
          <a:off x="1052242" y="1057415"/>
          <a:ext cx="1271857" cy="441471"/>
        </a:xfrm>
        <a:custGeom>
          <a:avLst/>
          <a:gdLst/>
          <a:ahLst/>
          <a:cxnLst/>
          <a:rect l="0" t="0" r="0" b="0"/>
          <a:pathLst>
            <a:path>
              <a:moveTo>
                <a:pt x="1271857" y="0"/>
              </a:moveTo>
              <a:lnTo>
                <a:pt x="1271857" y="220735"/>
              </a:lnTo>
              <a:lnTo>
                <a:pt x="0" y="220735"/>
              </a:lnTo>
              <a:lnTo>
                <a:pt x="0" y="441471"/>
              </a:lnTo>
            </a:path>
          </a:pathLst>
        </a:custGeom>
        <a:noFill/>
        <a:ln w="25400" cap="flat" cmpd="sng" algn="ctr">
          <a:solidFill>
            <a:schemeClr val="accent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93E6629-8BAF-4372-B6CF-15FE1C01AD6F}">
      <dsp:nvSpPr>
        <dsp:cNvPr id="0" name=""/>
        <dsp:cNvSpPr/>
      </dsp:nvSpPr>
      <dsp:spPr>
        <a:xfrm>
          <a:off x="1469007" y="6293"/>
          <a:ext cx="1710185" cy="1051121"/>
        </a:xfrm>
        <a:prstGeom prst="arc">
          <a:avLst>
            <a:gd name="adj1" fmla="val 13200000"/>
            <a:gd name="adj2" fmla="val 19200000"/>
          </a:avLst>
        </a:prstGeom>
        <a:noFill/>
        <a:ln w="25400" cap="flat" cmpd="sng" algn="ctr">
          <a:solidFill>
            <a:schemeClr val="accent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81F8627-AF8E-4EB9-A917-6FA45DB6A121}">
      <dsp:nvSpPr>
        <dsp:cNvPr id="0" name=""/>
        <dsp:cNvSpPr/>
      </dsp:nvSpPr>
      <dsp:spPr>
        <a:xfrm>
          <a:off x="1469007" y="6293"/>
          <a:ext cx="1710185" cy="1051121"/>
        </a:xfrm>
        <a:prstGeom prst="arc">
          <a:avLst>
            <a:gd name="adj1" fmla="val 2400000"/>
            <a:gd name="adj2" fmla="val 8400000"/>
          </a:avLst>
        </a:prstGeom>
        <a:noFill/>
        <a:ln w="25400" cap="flat" cmpd="sng" algn="ctr">
          <a:solidFill>
            <a:schemeClr val="accent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56B2B6B-8535-4F8F-A72A-FFDEDE0DB015}">
      <dsp:nvSpPr>
        <dsp:cNvPr id="0" name=""/>
        <dsp:cNvSpPr/>
      </dsp:nvSpPr>
      <dsp:spPr>
        <a:xfrm>
          <a:off x="613914" y="195495"/>
          <a:ext cx="3420371" cy="672718"/>
        </a:xfrm>
        <a:prstGeom prst="rect">
          <a:avLst/>
        </a:prstGeom>
        <a:noFill/>
        <a:ln w="9525" cap="flat" cmpd="sng" algn="ctr">
          <a:noFill/>
          <a:prstDash val="solid"/>
        </a:ln>
        <a:effectLst/>
        <a:sp3d/>
      </dsp:spPr>
      <dsp:style>
        <a:lnRef idx="1">
          <a:scrgbClr r="0" g="0" b="0"/>
        </a:lnRef>
        <a:fillRef idx="1">
          <a:scrgbClr r="0" g="0" b="0"/>
        </a:fillRef>
        <a:effectRef idx="0">
          <a:scrgbClr r="0" g="0" b="0"/>
        </a:effectRef>
        <a:fontRef idx="minor"/>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sr-Cyrl-RS" sz="2800" b="1" kern="1200" dirty="0" smtClean="0">
              <a:latin typeface="Times New Roman" panose="02020603050405020304" pitchFamily="18" charset="0"/>
              <a:cs typeface="Times New Roman" panose="02020603050405020304" pitchFamily="18" charset="0"/>
            </a:rPr>
            <a:t>дислипидемије</a:t>
          </a:r>
          <a:endParaRPr lang="en-US" sz="2800" b="1" kern="1200" dirty="0">
            <a:latin typeface="Times New Roman" panose="02020603050405020304" pitchFamily="18" charset="0"/>
            <a:cs typeface="Times New Roman" panose="02020603050405020304" pitchFamily="18" charset="0"/>
          </a:endParaRPr>
        </a:p>
      </dsp:txBody>
      <dsp:txXfrm>
        <a:off x="613914" y="195495"/>
        <a:ext cx="3420371" cy="672718"/>
      </dsp:txXfrm>
    </dsp:sp>
    <dsp:sp modelId="{CBE379E2-3BF0-44D0-B954-44C974FC6F3F}">
      <dsp:nvSpPr>
        <dsp:cNvPr id="0" name=""/>
        <dsp:cNvSpPr/>
      </dsp:nvSpPr>
      <dsp:spPr>
        <a:xfrm>
          <a:off x="526681" y="1498886"/>
          <a:ext cx="1051121" cy="1051121"/>
        </a:xfrm>
        <a:prstGeom prst="arc">
          <a:avLst>
            <a:gd name="adj1" fmla="val 13200000"/>
            <a:gd name="adj2" fmla="val 19200000"/>
          </a:avLst>
        </a:prstGeom>
        <a:noFill/>
        <a:ln w="25400" cap="flat" cmpd="sng" algn="ctr">
          <a:solidFill>
            <a:schemeClr val="accent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75472B8-1E2F-4ACA-BB09-0798BE3E912F}">
      <dsp:nvSpPr>
        <dsp:cNvPr id="0" name=""/>
        <dsp:cNvSpPr/>
      </dsp:nvSpPr>
      <dsp:spPr>
        <a:xfrm>
          <a:off x="526681" y="1498886"/>
          <a:ext cx="1051121" cy="1051121"/>
        </a:xfrm>
        <a:prstGeom prst="arc">
          <a:avLst>
            <a:gd name="adj1" fmla="val 2400000"/>
            <a:gd name="adj2" fmla="val 8400000"/>
          </a:avLst>
        </a:prstGeom>
        <a:noFill/>
        <a:ln w="25400" cap="flat" cmpd="sng" algn="ctr">
          <a:solidFill>
            <a:schemeClr val="accent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2AD366B-4428-4475-9607-D63D95CAAF6E}">
      <dsp:nvSpPr>
        <dsp:cNvPr id="0" name=""/>
        <dsp:cNvSpPr/>
      </dsp:nvSpPr>
      <dsp:spPr>
        <a:xfrm>
          <a:off x="1120" y="1688088"/>
          <a:ext cx="2102243" cy="672718"/>
        </a:xfrm>
        <a:prstGeom prst="rect">
          <a:avLst/>
        </a:prstGeom>
        <a:noFill/>
        <a:ln w="9525" cap="flat" cmpd="sng" algn="ctr">
          <a:noFill/>
          <a:prstDash val="solid"/>
        </a:ln>
        <a:effectLst/>
        <a:sp3d/>
      </dsp:spPr>
      <dsp:style>
        <a:lnRef idx="1">
          <a:scrgbClr r="0" g="0" b="0"/>
        </a:lnRef>
        <a:fillRef idx="1">
          <a:scrgbClr r="0" g="0" b="0"/>
        </a:fillRef>
        <a:effectRef idx="0">
          <a:scrgbClr r="0" g="0" b="0"/>
        </a:effectRef>
        <a:fontRef idx="minor"/>
      </dsp:style>
      <dsp:txBody>
        <a:bodyPr spcFirstLastPara="0" vert="horz" wrap="square" lIns="20320" tIns="20320" rIns="20320" bIns="20320" numCol="1" spcCol="1270" anchor="ctr" anchorCtr="0">
          <a:noAutofit/>
        </a:bodyPr>
        <a:lstStyle/>
        <a:p>
          <a:pPr lvl="0" algn="ctr" defTabSz="1422400">
            <a:lnSpc>
              <a:spcPct val="90000"/>
            </a:lnSpc>
            <a:spcBef>
              <a:spcPct val="0"/>
            </a:spcBef>
            <a:spcAft>
              <a:spcPct val="35000"/>
            </a:spcAft>
          </a:pPr>
          <a:r>
            <a:rPr lang="sr-Cyrl-RS" sz="3200" kern="1200" dirty="0" smtClean="0"/>
            <a:t>примарне</a:t>
          </a:r>
          <a:endParaRPr lang="en-US" sz="3200" kern="1200" dirty="0"/>
        </a:p>
      </dsp:txBody>
      <dsp:txXfrm>
        <a:off x="1120" y="1688088"/>
        <a:ext cx="2102243" cy="672718"/>
      </dsp:txXfrm>
    </dsp:sp>
    <dsp:sp modelId="{5102FF5B-4A83-4FB1-B4C7-17E5A9070223}">
      <dsp:nvSpPr>
        <dsp:cNvPr id="0" name=""/>
        <dsp:cNvSpPr/>
      </dsp:nvSpPr>
      <dsp:spPr>
        <a:xfrm>
          <a:off x="3070396" y="1498886"/>
          <a:ext cx="1051121" cy="1051121"/>
        </a:xfrm>
        <a:prstGeom prst="arc">
          <a:avLst>
            <a:gd name="adj1" fmla="val 13200000"/>
            <a:gd name="adj2" fmla="val 19200000"/>
          </a:avLst>
        </a:prstGeom>
        <a:noFill/>
        <a:ln w="25400" cap="flat" cmpd="sng" algn="ctr">
          <a:solidFill>
            <a:schemeClr val="accent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3279B1E-4A03-448E-B5A8-667D8ABE59ED}">
      <dsp:nvSpPr>
        <dsp:cNvPr id="0" name=""/>
        <dsp:cNvSpPr/>
      </dsp:nvSpPr>
      <dsp:spPr>
        <a:xfrm>
          <a:off x="3070396" y="1498886"/>
          <a:ext cx="1051121" cy="1051121"/>
        </a:xfrm>
        <a:prstGeom prst="arc">
          <a:avLst>
            <a:gd name="adj1" fmla="val 2400000"/>
            <a:gd name="adj2" fmla="val 8400000"/>
          </a:avLst>
        </a:prstGeom>
        <a:noFill/>
        <a:ln w="25400" cap="flat" cmpd="sng" algn="ctr">
          <a:solidFill>
            <a:schemeClr val="accent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69AEACE-47C8-4F89-8743-67520FD5D2C2}">
      <dsp:nvSpPr>
        <dsp:cNvPr id="0" name=""/>
        <dsp:cNvSpPr/>
      </dsp:nvSpPr>
      <dsp:spPr>
        <a:xfrm>
          <a:off x="2544835" y="1688088"/>
          <a:ext cx="2102243" cy="672718"/>
        </a:xfrm>
        <a:prstGeom prst="rect">
          <a:avLst/>
        </a:prstGeom>
        <a:noFill/>
        <a:ln w="9525" cap="flat" cmpd="sng" algn="ctr">
          <a:noFill/>
          <a:prstDash val="solid"/>
        </a:ln>
        <a:effectLst/>
        <a:sp3d/>
      </dsp:spPr>
      <dsp:style>
        <a:lnRef idx="1">
          <a:scrgbClr r="0" g="0" b="0"/>
        </a:lnRef>
        <a:fillRef idx="1">
          <a:scrgbClr r="0" g="0" b="0"/>
        </a:fillRef>
        <a:effectRef idx="0">
          <a:scrgbClr r="0" g="0" b="0"/>
        </a:effectRef>
        <a:fontRef idx="minor"/>
      </dsp:style>
      <dsp:txBody>
        <a:bodyPr spcFirstLastPara="0" vert="horz" wrap="square" lIns="20320" tIns="20320" rIns="20320" bIns="20320" numCol="1" spcCol="1270" anchor="ctr" anchorCtr="0">
          <a:noAutofit/>
        </a:bodyPr>
        <a:lstStyle/>
        <a:p>
          <a:pPr lvl="0" algn="ctr" defTabSz="1422400">
            <a:lnSpc>
              <a:spcPct val="90000"/>
            </a:lnSpc>
            <a:spcBef>
              <a:spcPct val="0"/>
            </a:spcBef>
            <a:spcAft>
              <a:spcPct val="35000"/>
            </a:spcAft>
          </a:pPr>
          <a:r>
            <a:rPr lang="sr-Cyrl-RS" sz="3200" kern="1200" dirty="0" smtClean="0"/>
            <a:t>секундарне</a:t>
          </a:r>
          <a:endParaRPr lang="en-US" sz="3200" kern="1200" dirty="0"/>
        </a:p>
      </dsp:txBody>
      <dsp:txXfrm>
        <a:off x="2544835" y="1688088"/>
        <a:ext cx="2102243" cy="67271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D5CE2B-40DC-4569-BC2B-91F6CD484831}">
      <dsp:nvSpPr>
        <dsp:cNvPr id="0" name=""/>
        <dsp:cNvSpPr/>
      </dsp:nvSpPr>
      <dsp:spPr>
        <a:xfrm>
          <a:off x="2284157" y="969735"/>
          <a:ext cx="1263906" cy="737053"/>
        </a:xfrm>
        <a:prstGeom prst="ellipse">
          <a:avLst/>
        </a:prstGeom>
        <a:no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sr-Cyrl-RS" sz="1000" kern="1200">
              <a:solidFill>
                <a:sysClr val="windowText" lastClr="000000"/>
              </a:solidFill>
              <a:latin typeface="Times New Roman" panose="02020603050405020304" pitchFamily="18" charset="0"/>
              <a:ea typeface="+mn-ea"/>
              <a:cs typeface="Times New Roman" panose="02020603050405020304" pitchFamily="18" charset="0"/>
            </a:rPr>
            <a:t>хиперурикемија</a:t>
          </a:r>
          <a:endParaRPr lang="en-US" sz="1000" kern="1200">
            <a:solidFill>
              <a:sysClr val="windowText" lastClr="000000"/>
            </a:solidFill>
            <a:latin typeface="Times New Roman" panose="02020603050405020304" pitchFamily="18" charset="0"/>
            <a:ea typeface="+mn-ea"/>
            <a:cs typeface="Times New Roman" panose="02020603050405020304" pitchFamily="18" charset="0"/>
          </a:endParaRPr>
        </a:p>
      </dsp:txBody>
      <dsp:txXfrm>
        <a:off x="2469252" y="1077674"/>
        <a:ext cx="893716" cy="521175"/>
      </dsp:txXfrm>
    </dsp:sp>
    <dsp:sp modelId="{219DF9E1-4AE1-4922-9F39-CF066E6A0E9E}">
      <dsp:nvSpPr>
        <dsp:cNvPr id="0" name=""/>
        <dsp:cNvSpPr/>
      </dsp:nvSpPr>
      <dsp:spPr>
        <a:xfrm rot="16200000">
          <a:off x="2804842" y="846541"/>
          <a:ext cx="222537" cy="23850"/>
        </a:xfrm>
        <a:custGeom>
          <a:avLst/>
          <a:gdLst/>
          <a:ahLst/>
          <a:cxnLst/>
          <a:rect l="0" t="0" r="0" b="0"/>
          <a:pathLst>
            <a:path>
              <a:moveTo>
                <a:pt x="0" y="13645"/>
              </a:moveTo>
              <a:lnTo>
                <a:pt x="240507" y="13645"/>
              </a:lnTo>
            </a:path>
          </a:pathLst>
        </a:custGeom>
        <a:noFill/>
        <a:ln w="25400" cap="flat" cmpd="sng" algn="ctr">
          <a:solidFill>
            <a:srgbClr val="4F81B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solidFill>
              <a:sysClr val="windowText" lastClr="000000">
                <a:hueOff val="0"/>
                <a:satOff val="0"/>
                <a:lumOff val="0"/>
                <a:alphaOff val="0"/>
              </a:sysClr>
            </a:solidFill>
            <a:latin typeface="Calibri"/>
            <a:ea typeface="+mn-ea"/>
            <a:cs typeface="+mn-cs"/>
          </a:endParaRPr>
        </a:p>
      </dsp:txBody>
      <dsp:txXfrm>
        <a:off x="2910547" y="852903"/>
        <a:ext cx="11126" cy="11126"/>
      </dsp:txXfrm>
    </dsp:sp>
    <dsp:sp modelId="{BFE63653-3A3E-456D-BE87-FC2D47212644}">
      <dsp:nvSpPr>
        <dsp:cNvPr id="0" name=""/>
        <dsp:cNvSpPr/>
      </dsp:nvSpPr>
      <dsp:spPr>
        <a:xfrm>
          <a:off x="2182175" y="10144"/>
          <a:ext cx="1467871" cy="737053"/>
        </a:xfrm>
        <a:prstGeom prst="ellipse">
          <a:avLst/>
        </a:prstGeom>
        <a:no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sr-Cyrl-RS" sz="1000" kern="1200">
              <a:solidFill>
                <a:sysClr val="windowText" lastClr="000000"/>
              </a:solidFill>
              <a:latin typeface="Times New Roman" panose="02020603050405020304" pitchFamily="18" charset="0"/>
              <a:ea typeface="+mn-ea"/>
              <a:cs typeface="Times New Roman" panose="02020603050405020304" pitchFamily="18" charset="0"/>
            </a:rPr>
            <a:t>повећан кардиоваскуларни ризик</a:t>
          </a:r>
          <a:endParaRPr lang="en-US" sz="1000" kern="1200">
            <a:solidFill>
              <a:sysClr val="windowText" lastClr="000000"/>
            </a:solidFill>
            <a:latin typeface="Times New Roman" panose="02020603050405020304" pitchFamily="18" charset="0"/>
            <a:ea typeface="+mn-ea"/>
            <a:cs typeface="Times New Roman" panose="02020603050405020304" pitchFamily="18" charset="0"/>
          </a:endParaRPr>
        </a:p>
      </dsp:txBody>
      <dsp:txXfrm>
        <a:off x="2397140" y="118083"/>
        <a:ext cx="1037941" cy="521175"/>
      </dsp:txXfrm>
    </dsp:sp>
    <dsp:sp modelId="{0645C973-28E7-4094-9511-3C3B60752468}">
      <dsp:nvSpPr>
        <dsp:cNvPr id="0" name=""/>
        <dsp:cNvSpPr/>
      </dsp:nvSpPr>
      <dsp:spPr>
        <a:xfrm rot="21573540">
          <a:off x="3548007" y="1321112"/>
          <a:ext cx="93921" cy="23850"/>
        </a:xfrm>
        <a:custGeom>
          <a:avLst/>
          <a:gdLst/>
          <a:ahLst/>
          <a:cxnLst/>
          <a:rect l="0" t="0" r="0" b="0"/>
          <a:pathLst>
            <a:path>
              <a:moveTo>
                <a:pt x="0" y="13645"/>
              </a:moveTo>
              <a:lnTo>
                <a:pt x="123403" y="13645"/>
              </a:lnTo>
            </a:path>
          </a:pathLst>
        </a:custGeom>
        <a:noFill/>
        <a:ln w="25400" cap="flat" cmpd="sng" algn="ctr">
          <a:solidFill>
            <a:srgbClr val="4F81B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solidFill>
              <a:sysClr val="windowText" lastClr="000000">
                <a:hueOff val="0"/>
                <a:satOff val="0"/>
                <a:lumOff val="0"/>
                <a:alphaOff val="0"/>
              </a:sysClr>
            </a:solidFill>
            <a:latin typeface="Calibri"/>
            <a:ea typeface="+mn-ea"/>
            <a:cs typeface="+mn-cs"/>
          </a:endParaRPr>
        </a:p>
      </dsp:txBody>
      <dsp:txXfrm>
        <a:off x="3592620" y="1330689"/>
        <a:ext cx="4696" cy="4696"/>
      </dsp:txXfrm>
    </dsp:sp>
    <dsp:sp modelId="{8826206F-3335-41E0-8EAD-0478512D30FA}">
      <dsp:nvSpPr>
        <dsp:cNvPr id="0" name=""/>
        <dsp:cNvSpPr/>
      </dsp:nvSpPr>
      <dsp:spPr>
        <a:xfrm>
          <a:off x="3641916" y="961312"/>
          <a:ext cx="737053" cy="737053"/>
        </a:xfrm>
        <a:prstGeom prst="ellipse">
          <a:avLst/>
        </a:prstGeom>
        <a:no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sr-Cyrl-RS" sz="1000" kern="1200">
              <a:solidFill>
                <a:sysClr val="windowText" lastClr="000000"/>
              </a:solidFill>
              <a:latin typeface="Times New Roman" panose="02020603050405020304" pitchFamily="18" charset="0"/>
              <a:ea typeface="+mn-ea"/>
              <a:cs typeface="Times New Roman" panose="02020603050405020304" pitchFamily="18" charset="0"/>
            </a:rPr>
            <a:t>гихт</a:t>
          </a:r>
          <a:endParaRPr lang="en-US" sz="1000" kern="1200">
            <a:solidFill>
              <a:sysClr val="windowText" lastClr="000000"/>
            </a:solidFill>
            <a:latin typeface="Times New Roman" panose="02020603050405020304" pitchFamily="18" charset="0"/>
            <a:ea typeface="+mn-ea"/>
            <a:cs typeface="Times New Roman" panose="02020603050405020304" pitchFamily="18" charset="0"/>
          </a:endParaRPr>
        </a:p>
      </dsp:txBody>
      <dsp:txXfrm>
        <a:off x="3749855" y="1069251"/>
        <a:ext cx="521175" cy="521175"/>
      </dsp:txXfrm>
    </dsp:sp>
    <dsp:sp modelId="{A28E56E0-8BA8-411C-A23B-882D2AAA2FAD}">
      <dsp:nvSpPr>
        <dsp:cNvPr id="0" name=""/>
        <dsp:cNvSpPr/>
      </dsp:nvSpPr>
      <dsp:spPr>
        <a:xfrm rot="5400000">
          <a:off x="2804842" y="1806132"/>
          <a:ext cx="222537" cy="23850"/>
        </a:xfrm>
        <a:custGeom>
          <a:avLst/>
          <a:gdLst/>
          <a:ahLst/>
          <a:cxnLst/>
          <a:rect l="0" t="0" r="0" b="0"/>
          <a:pathLst>
            <a:path>
              <a:moveTo>
                <a:pt x="0" y="13645"/>
              </a:moveTo>
              <a:lnTo>
                <a:pt x="240507" y="13645"/>
              </a:lnTo>
            </a:path>
          </a:pathLst>
        </a:custGeom>
        <a:noFill/>
        <a:ln w="25400" cap="flat" cmpd="sng" algn="ctr">
          <a:solidFill>
            <a:srgbClr val="4F81B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solidFill>
              <a:sysClr val="windowText" lastClr="000000">
                <a:hueOff val="0"/>
                <a:satOff val="0"/>
                <a:lumOff val="0"/>
                <a:alphaOff val="0"/>
              </a:sysClr>
            </a:solidFill>
            <a:latin typeface="Calibri"/>
            <a:ea typeface="+mn-ea"/>
            <a:cs typeface="+mn-cs"/>
          </a:endParaRPr>
        </a:p>
      </dsp:txBody>
      <dsp:txXfrm>
        <a:off x="2910547" y="1812494"/>
        <a:ext cx="11126" cy="11126"/>
      </dsp:txXfrm>
    </dsp:sp>
    <dsp:sp modelId="{C6F7BEDB-D25F-410E-985C-ACD1D10FDD40}">
      <dsp:nvSpPr>
        <dsp:cNvPr id="0" name=""/>
        <dsp:cNvSpPr/>
      </dsp:nvSpPr>
      <dsp:spPr>
        <a:xfrm>
          <a:off x="2292968" y="1929326"/>
          <a:ext cx="1246283" cy="737053"/>
        </a:xfrm>
        <a:prstGeom prst="ellipse">
          <a:avLst/>
        </a:prstGeom>
        <a:no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sr-Cyrl-RS" sz="1000" kern="1200">
              <a:solidFill>
                <a:sysClr val="windowText" lastClr="000000"/>
              </a:solidFill>
              <a:latin typeface="Times New Roman" panose="02020603050405020304" pitchFamily="18" charset="0"/>
              <a:ea typeface="+mn-ea"/>
              <a:cs typeface="Times New Roman" panose="02020603050405020304" pitchFamily="18" charset="0"/>
            </a:rPr>
            <a:t>дијабетес мелитус тип 2</a:t>
          </a:r>
          <a:endParaRPr lang="en-US" sz="1000" kern="1200">
            <a:solidFill>
              <a:sysClr val="windowText" lastClr="000000"/>
            </a:solidFill>
            <a:latin typeface="Times New Roman" panose="02020603050405020304" pitchFamily="18" charset="0"/>
            <a:ea typeface="+mn-ea"/>
            <a:cs typeface="Times New Roman" panose="02020603050405020304" pitchFamily="18" charset="0"/>
          </a:endParaRPr>
        </a:p>
      </dsp:txBody>
      <dsp:txXfrm>
        <a:off x="2475482" y="2037265"/>
        <a:ext cx="881255" cy="521175"/>
      </dsp:txXfrm>
    </dsp:sp>
    <dsp:sp modelId="{3E48BCDF-BCB8-425E-9CC7-644109410DE9}">
      <dsp:nvSpPr>
        <dsp:cNvPr id="0" name=""/>
        <dsp:cNvSpPr/>
      </dsp:nvSpPr>
      <dsp:spPr>
        <a:xfrm rot="10818603">
          <a:off x="2128202" y="1322495"/>
          <a:ext cx="155983" cy="23850"/>
        </a:xfrm>
        <a:custGeom>
          <a:avLst/>
          <a:gdLst/>
          <a:ahLst/>
          <a:cxnLst/>
          <a:rect l="0" t="0" r="0" b="0"/>
          <a:pathLst>
            <a:path>
              <a:moveTo>
                <a:pt x="0" y="13645"/>
              </a:moveTo>
              <a:lnTo>
                <a:pt x="190409" y="13645"/>
              </a:lnTo>
            </a:path>
          </a:pathLst>
        </a:custGeom>
        <a:noFill/>
        <a:ln w="25400" cap="flat" cmpd="sng" algn="ctr">
          <a:solidFill>
            <a:srgbClr val="4F81B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solidFill>
              <a:sysClr val="windowText" lastClr="000000">
                <a:hueOff val="0"/>
                <a:satOff val="0"/>
                <a:lumOff val="0"/>
                <a:alphaOff val="0"/>
              </a:sysClr>
            </a:solidFill>
            <a:latin typeface="Calibri"/>
            <a:ea typeface="+mn-ea"/>
            <a:cs typeface="+mn-cs"/>
          </a:endParaRPr>
        </a:p>
      </dsp:txBody>
      <dsp:txXfrm rot="10800000">
        <a:off x="2202294" y="1330521"/>
        <a:ext cx="7799" cy="7799"/>
      </dsp:txXfrm>
    </dsp:sp>
    <dsp:sp modelId="{29A41155-26C4-4357-B052-A46EC8C4D4CF}">
      <dsp:nvSpPr>
        <dsp:cNvPr id="0" name=""/>
        <dsp:cNvSpPr/>
      </dsp:nvSpPr>
      <dsp:spPr>
        <a:xfrm>
          <a:off x="851935" y="962018"/>
          <a:ext cx="1276296" cy="737053"/>
        </a:xfrm>
        <a:prstGeom prst="ellipse">
          <a:avLst/>
        </a:prstGeom>
        <a:no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sr-Cyrl-RS" sz="1000" kern="1200">
              <a:solidFill>
                <a:sysClr val="windowText" lastClr="000000"/>
              </a:solidFill>
              <a:latin typeface="Times New Roman" panose="02020603050405020304" pitchFamily="18" charset="0"/>
              <a:ea typeface="+mn-ea"/>
              <a:cs typeface="Times New Roman" panose="02020603050405020304" pitchFamily="18" charset="0"/>
            </a:rPr>
            <a:t>хронична болест бубрега</a:t>
          </a:r>
          <a:endParaRPr lang="en-US" sz="1000" kern="1200">
            <a:solidFill>
              <a:sysClr val="windowText" lastClr="000000"/>
            </a:solidFill>
            <a:latin typeface="Times New Roman" panose="02020603050405020304" pitchFamily="18" charset="0"/>
            <a:ea typeface="+mn-ea"/>
            <a:cs typeface="Times New Roman" panose="02020603050405020304" pitchFamily="18" charset="0"/>
          </a:endParaRPr>
        </a:p>
      </dsp:txBody>
      <dsp:txXfrm>
        <a:off x="1038844" y="1069957"/>
        <a:ext cx="902478" cy="521175"/>
      </dsp:txXfrm>
    </dsp:sp>
  </dsp:spTree>
</dsp:drawing>
</file>

<file path=ppt/diagrams/layout1.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HalfCircleOrganizationChart">
  <dgm:title val=""/>
  <dgm:desc val=""/>
  <dgm:catLst>
    <dgm:cat type="hierarchy" pri="1500"/>
  </dgm:catLst>
  <dgm:sampData>
    <dgm:dataModel>
      <dgm:ptLst>
        <dgm:pt modelId="0" type="doc"/>
        <dgm:pt modelId="1">
          <dgm:prSet phldr="1"/>
        </dgm:pt>
        <dgm:pt modelId="11" type="asst">
          <dgm:prSet phldr="1"/>
        </dgm:pt>
        <dgm:pt modelId="12">
          <dgm:prSet phldr="1"/>
        </dgm:pt>
        <dgm:pt modelId="13">
          <dgm:prSet phldr="1"/>
        </dgm:pt>
        <dgm:pt modelId="14">
          <dgm:prSet phldr="1"/>
        </dgm:pt>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type="asst">
          <dgm:prSet phldr="1"/>
        </dgm:pt>
        <dgm:pt modelId="12">
          <dgm:prSet phldr="1"/>
        </dgm:pt>
        <dgm:pt modelId="13">
          <dgm:prSet phldr="1"/>
        </dgm:pt>
        <dgm:pt modelId="14">
          <dgm:prSet phldr="1"/>
        </dgm:pt>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Name0">
    <dgm:varLst>
      <dgm:orgChart val="1"/>
      <dgm:chPref val="1"/>
      <dgm:dir/>
      <dgm:animOne val="branch"/>
      <dgm:animLvl val="lvl"/>
      <dgm:resizeHandles/>
    </dgm:varLst>
    <dgm:choose name="Name1">
      <dgm:if name="Name2" func="var" arg="dir" op="equ" val="norm">
        <dgm:alg type="hierChild">
          <dgm:param type="linDir" val="fromL"/>
        </dgm:alg>
      </dgm:if>
      <dgm:else name="Name3">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2" refType="w" fact="10"/>
      <dgm:constr type="h" for="des" forName="rootComposite2"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forEach name="Name4" axis="ch">
      <dgm:forEach name="Name5" axis="self" ptType="node">
        <dgm:layoutNode name="hierRoot1">
          <dgm:varLst>
            <dgm:hierBranch val="init"/>
          </dgm:varLst>
          <dgm:choose name="Name6">
            <dgm:if name="Name7" func="var" arg="hierBranch" op="equ" val="l">
              <dgm:alg type="hierRoot">
                <dgm:param type="hierAlign" val="tR"/>
              </dgm:alg>
              <dgm:constrLst>
                <dgm:constr type="alignOff" val="0.65"/>
              </dgm:constrLst>
            </dgm:if>
            <dgm:if name="Name8" func="var" arg="hierBranch" op="equ" val="r">
              <dgm:alg type="hierRoot">
                <dgm:param type="hierAlign" val="tL"/>
              </dgm:alg>
              <dgm:constrLst>
                <dgm:constr type="alignOff" val="0.65"/>
              </dgm:constrLst>
            </dgm:if>
            <dgm:if name="Name9" func="var" arg="hierBranch" op="equ" val="hang">
              <dgm:alg type="hierRoot"/>
              <dgm:constrLst>
                <dgm:constr type="alignOff" val="0.65"/>
              </dgm:constrLst>
            </dgm:if>
            <dgm:else name="Name10">
              <dgm:alg type="hierRoot"/>
              <dgm:constrLst>
                <dgm:constr type="alignOff"/>
                <dgm:constr type="bendDist" for="des" ptType="parTrans" refType="sp" fact="0.5"/>
              </dgm:constrLst>
            </dgm:else>
          </dgm:choose>
          <dgm:shape xmlns:r="http://schemas.openxmlformats.org/officeDocument/2006/relationships" r:blip="">
            <dgm:adjLst/>
          </dgm:shape>
          <dgm:presOf/>
          <dgm:layoutNode name="rootComposite1">
            <dgm:alg type="composite"/>
            <dgm:shape xmlns:r="http://schemas.openxmlformats.org/officeDocument/2006/relationships" r:blip="">
              <dgm:adjLst/>
            </dgm:shape>
            <dgm:presOf axis="self" ptType="node" cnt="1"/>
            <dgm:choose name="Name11">
              <dgm:if name="Name12" func="var" arg="hierBranch" op="equ" val="init">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if>
              <dgm:if name="Name13" func="var" arg="hierBranch" op="equ" val="l">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if>
              <dgm:if name="Name14" func="var" arg="hierBranch" op="equ" val="r">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if>
              <dgm:else name="Name15">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else>
            </dgm:choose>
            <dgm:layoutNode name="rootText1" styleLbl="alignAcc1">
              <dgm:varLst>
                <dgm:chPref val="3"/>
              </dgm:varLst>
              <dgm:alg type="tx"/>
              <dgm:shape xmlns:r="http://schemas.openxmlformats.org/officeDocument/2006/relationships" type="rect" r:blip="" hideGeom="1">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topArc1" styleLbl="parChTrans1D1" moveWith="rootText1">
              <dgm:alg type="sp"/>
              <dgm:shape xmlns:r="http://schemas.openxmlformats.org/officeDocument/2006/relationships" type="arc" r:blip="" zOrderOff="-2">
                <dgm:adjLst>
                  <dgm:adj idx="1" val="-140"/>
                  <dgm:adj idx="2" val="-40"/>
                </dgm:adjLst>
              </dgm:shape>
              <dgm:presOf/>
            </dgm:layoutNode>
            <dgm:layoutNode name="bottomArc1" styleLbl="parChTrans1D1" moveWith="rootText1">
              <dgm:alg type="sp"/>
              <dgm:shape xmlns:r="http://schemas.openxmlformats.org/officeDocument/2006/relationships" type="arc" r:blip="" zOrderOff="-2">
                <dgm:adjLst>
                  <dgm:adj idx="1" val="40"/>
                  <dgm:adj idx="2" val="140"/>
                </dgm:adjLst>
              </dgm:shape>
              <dgm:presOf/>
            </dgm:layoutNode>
            <dgm:layoutNode name="topConnNode1" moveWith="rootText1">
              <dgm:alg type="sp"/>
              <dgm:shape xmlns:r="http://schemas.openxmlformats.org/officeDocument/2006/relationships" type="rect" r:blip="" hideGeom="1">
                <dgm:adjLst/>
              </dgm:shape>
              <dgm:presOf axis="self" ptType="node" cnt="1"/>
            </dgm:layoutNode>
          </dgm:layoutNode>
          <dgm:layoutNode name="hierChild2">
            <dgm:choose name="Name16">
              <dgm:if name="Name17" func="var" arg="hierBranch" op="equ" val="l">
                <dgm:alg type="hierChild">
                  <dgm:param type="chAlign" val="r"/>
                  <dgm:param type="linDir" val="fromT"/>
                </dgm:alg>
              </dgm:if>
              <dgm:if name="Name18" func="var" arg="hierBranch" op="equ" val="r">
                <dgm:alg type="hierChild">
                  <dgm:param type="chAlign" val="l"/>
                  <dgm:param type="linDir" val="fromT"/>
                </dgm:alg>
              </dgm:if>
              <dgm:if name="Name19" func="var" arg="hierBranch" op="equ" val="hang">
                <dgm:choose name="Name20">
                  <dgm:if name="Name21" func="var" arg="dir" op="equ" val="norm">
                    <dgm:alg type="hierChild">
                      <dgm:param type="chAlign" val="l"/>
                      <dgm:param type="linDir" val="fromL"/>
                      <dgm:param type="secChAlign" val="t"/>
                      <dgm:param type="secLinDir" val="fromT"/>
                    </dgm:alg>
                  </dgm:if>
                  <dgm:else name="Name22">
                    <dgm:alg type="hierChild">
                      <dgm:param type="chAlign" val="l"/>
                      <dgm:param type="linDir" val="fromR"/>
                      <dgm:param type="secChAlign" val="t"/>
                      <dgm:param type="secLinDir" val="fromT"/>
                    </dgm:alg>
                  </dgm:else>
                </dgm:choose>
              </dgm:if>
              <dgm:else name="Name23">
                <dgm:choose name="Name24">
                  <dgm:if name="Name25" func="var" arg="dir" op="equ" val="norm">
                    <dgm:alg type="hierChild"/>
                  </dgm:if>
                  <dgm:else name="Name26">
                    <dgm:alg type="hierChild">
                      <dgm:param type="linDir" val="fromR"/>
                    </dgm:alg>
                  </dgm:else>
                </dgm:choose>
              </dgm:else>
            </dgm:choose>
            <dgm:shape xmlns:r="http://schemas.openxmlformats.org/officeDocument/2006/relationships" r:blip="">
              <dgm:adjLst/>
            </dgm:shape>
            <dgm:presOf/>
            <dgm:forEach name="rep2a" axis="ch" ptType="nonAsst">
              <dgm:forEach name="Name27" axis="precedSib" ptType="parTrans" st="-1" cnt="1">
                <dgm:layoutNode name="Name28">
                  <dgm:choose name="Name29">
                    <dgm:if name="Name30" func="var" arg="hierBranch" op="equ" val="std">
                      <dgm:choose name="Name31">
                        <dgm:if name="Name32" axis="self" func="depth" op="lte" val="2">
                          <dgm:alg type="conn">
                            <dgm:param type="connRout" val="bend"/>
                            <dgm:param type="dim" val="1D"/>
                            <dgm:param type="endSty" val="noArr"/>
                            <dgm:param type="begPts" val="bCtr"/>
                            <dgm:param type="endPts" val="tCtr"/>
                            <dgm:param type="bendPt" val="end"/>
                            <dgm:param type="srcNode" val="bottomArc1"/>
                            <dgm:param type="dstNode" val="topArc2"/>
                          </dgm:alg>
                        </dgm:if>
                        <dgm:if name="Name33" axis="par" ptType="asst" func="cnt" op="equ" val="1">
                          <dgm:alg type="conn">
                            <dgm:param type="connRout" val="bend"/>
                            <dgm:param type="dim" val="1D"/>
                            <dgm:param type="endSty" val="noArr"/>
                            <dgm:param type="begPts" val="bCtr"/>
                            <dgm:param type="endPts" val="tCtr"/>
                            <dgm:param type="bendPt" val="end"/>
                            <dgm:param type="srcNode" val="bottomArc3"/>
                            <dgm:param type="dstNode" val="topArc2"/>
                          </dgm:alg>
                        </dgm:if>
                        <dgm:else name="Name34">
                          <dgm:alg type="conn">
                            <dgm:param type="connRout" val="bend"/>
                            <dgm:param type="dim" val="1D"/>
                            <dgm:param type="endSty" val="noArr"/>
                            <dgm:param type="begPts" val="bCtr"/>
                            <dgm:param type="endPts" val="tCtr"/>
                            <dgm:param type="bendPt" val="end"/>
                            <dgm:param type="srcNode" val="bottomArc2"/>
                            <dgm:param type="dstNode" val="topArc2"/>
                          </dgm:alg>
                        </dgm:else>
                      </dgm:choose>
                    </dgm:if>
                    <dgm:if name="Name35" func="var" arg="hierBranch" op="equ" val="init">
                      <dgm:choose name="Name36">
                        <dgm:if name="Name37" axis="self" func="depth" op="lte" val="2">
                          <dgm:choose name="Name38">
                            <dgm:if name="Name39" axis="self" func="depth" op="lte" val="2">
                              <dgm:alg type="conn">
                                <dgm:param type="connRout" val="bend"/>
                                <dgm:param type="dim" val="1D"/>
                                <dgm:param type="endSty" val="noArr"/>
                                <dgm:param type="begPts" val="bCtr"/>
                                <dgm:param type="endPts" val="tCtr"/>
                                <dgm:param type="bendPt" val="end"/>
                                <dgm:param type="srcNode" val="bottomArc1"/>
                                <dgm:param type="dstNode" val="topArc2"/>
                              </dgm:alg>
                            </dgm:if>
                            <dgm:if name="Name40" axis="par" ptType="asst" func="cnt" op="equ" val="1">
                              <dgm:alg type="conn">
                                <dgm:param type="connRout" val="bend"/>
                                <dgm:param type="dim" val="1D"/>
                                <dgm:param type="endSty" val="noArr"/>
                                <dgm:param type="begPts" val="bCtr"/>
                                <dgm:param type="endPts" val="tCtr"/>
                                <dgm:param type="bendPt" val="end"/>
                                <dgm:param type="srcNode" val="bottomArc3"/>
                                <dgm:param type="dstNode" val="topArc2"/>
                              </dgm:alg>
                            </dgm:if>
                            <dgm:else name="Name41">
                              <dgm:alg type="conn">
                                <dgm:param type="connRout" val="bend"/>
                                <dgm:param type="dim" val="1D"/>
                                <dgm:param type="endSty" val="noArr"/>
                                <dgm:param type="begPts" val="bCtr"/>
                                <dgm:param type="endPts" val="tCtr"/>
                                <dgm:param type="bendPt" val="end"/>
                                <dgm:param type="srcNode" val="bottomArc2"/>
                                <dgm:param type="dstNode" val="topArc2"/>
                              </dgm:alg>
                            </dgm:else>
                          </dgm:choose>
                        </dgm:if>
                        <dgm:else name="Name42">
                          <dgm:choose name="Name43">
                            <dgm:if name="Name44" axis="par des" func="maxDepth" op="lte" val="1">
                              <dgm:choose name="Name45">
                                <dgm:if name="Name46" axis="self" func="depth" op="lte" val="2">
                                  <dgm:alg type="conn">
                                    <dgm:param type="connRout" val="bend"/>
                                    <dgm:param type="dim" val="1D"/>
                                    <dgm:param type="endSty" val="noArr"/>
                                    <dgm:param type="begPts" val="bCtr"/>
                                    <dgm:param type="endPts" val="bL bR"/>
                                    <dgm:param type="srcNode" val="bottomArc1"/>
                                    <dgm:param type="dstNode" val="topConnNode2"/>
                                  </dgm:alg>
                                </dgm:if>
                                <dgm:if name="Name47" axis="par" ptType="asst" func="cnt" op="equ" val="1">
                                  <dgm:alg type="conn">
                                    <dgm:param type="connRout" val="bend"/>
                                    <dgm:param type="dim" val="1D"/>
                                    <dgm:param type="endSty" val="noArr"/>
                                    <dgm:param type="begPts" val="bCtr"/>
                                    <dgm:param type="endPts" val="bL bR"/>
                                    <dgm:param type="srcNode" val="bottomArc3"/>
                                    <dgm:param type="dstNode" val="topConnNode2"/>
                                  </dgm:alg>
                                </dgm:if>
                                <dgm:else name="Name48">
                                  <dgm:alg type="conn">
                                    <dgm:param type="connRout" val="bend"/>
                                    <dgm:param type="dim" val="1D"/>
                                    <dgm:param type="endSty" val="noArr"/>
                                    <dgm:param type="begPts" val="bCtr"/>
                                    <dgm:param type="endPts" val="bL bR"/>
                                    <dgm:param type="srcNode" val="bottomArc2"/>
                                    <dgm:param type="dstNode" val="topConnNode2"/>
                                  </dgm:alg>
                                </dgm:else>
                              </dgm:choose>
                            </dgm:if>
                            <dgm:else name="Name49">
                              <dgm:choose name="Name50">
                                <dgm:if name="Name51" axis="self" func="depth" op="lte" val="2">
                                  <dgm:alg type="conn">
                                    <dgm:param type="connRout" val="bend"/>
                                    <dgm:param type="dim" val="1D"/>
                                    <dgm:param type="endSty" val="noArr"/>
                                    <dgm:param type="begPts" val="bCtr"/>
                                    <dgm:param type="endPts" val="tCtr"/>
                                    <dgm:param type="bendPt" val="end"/>
                                    <dgm:param type="srcNode" val="bottomArc1"/>
                                    <dgm:param type="dstNode" val="topArc2"/>
                                  </dgm:alg>
                                </dgm:if>
                                <dgm:if name="Name52" axis="par" ptType="asst" func="cnt" op="equ" val="1">
                                  <dgm:alg type="conn">
                                    <dgm:param type="connRout" val="bend"/>
                                    <dgm:param type="dim" val="1D"/>
                                    <dgm:param type="endSty" val="noArr"/>
                                    <dgm:param type="begPts" val="bCtr"/>
                                    <dgm:param type="endPts" val="tCtr"/>
                                    <dgm:param type="bendPt" val="end"/>
                                    <dgm:param type="srcNode" val="bottomArc3"/>
                                    <dgm:param type="dstNode" val="topArc2"/>
                                  </dgm:alg>
                                </dgm:if>
                                <dgm:else name="Name53">
                                  <dgm:alg type="conn">
                                    <dgm:param type="connRout" val="bend"/>
                                    <dgm:param type="dim" val="1D"/>
                                    <dgm:param type="endSty" val="noArr"/>
                                    <dgm:param type="begPts" val="bCtr"/>
                                    <dgm:param type="endPts" val="tCtr"/>
                                    <dgm:param type="bendPt" val="end"/>
                                    <dgm:param type="srcNode" val="bottomArc2"/>
                                    <dgm:param type="dstNode" val="topArc2"/>
                                  </dgm:alg>
                                </dgm:else>
                              </dgm:choose>
                            </dgm:else>
                          </dgm:choose>
                        </dgm:else>
                      </dgm:choose>
                    </dgm:if>
                    <dgm:else name="Name54">
                      <dgm:choose name="Name55">
                        <dgm:if name="Name56" axis="self" func="depth" op="lte" val="2">
                          <dgm:alg type="conn">
                            <dgm:param type="connRout" val="bend"/>
                            <dgm:param type="dim" val="1D"/>
                            <dgm:param type="endSty" val="noArr"/>
                            <dgm:param type="begPts" val="bCtr"/>
                            <dgm:param type="endPts" val="bL bR"/>
                            <dgm:param type="srcNode" val="bottomArc1"/>
                            <dgm:param type="dstNode" val="topConnNode2"/>
                          </dgm:alg>
                        </dgm:if>
                        <dgm:if name="Name57" axis="par" ptType="asst" func="cnt" op="equ" val="1">
                          <dgm:alg type="conn">
                            <dgm:param type="connRout" val="bend"/>
                            <dgm:param type="dim" val="1D"/>
                            <dgm:param type="endSty" val="noArr"/>
                            <dgm:param type="begPts" val="bCtr"/>
                            <dgm:param type="endPts" val="bL bR"/>
                            <dgm:param type="srcNode" val="bottomArc3"/>
                            <dgm:param type="dstNode" val="topConnNode2"/>
                          </dgm:alg>
                        </dgm:if>
                        <dgm:else name="Name58">
                          <dgm:alg type="conn">
                            <dgm:param type="connRout" val="bend"/>
                            <dgm:param type="dim" val="1D"/>
                            <dgm:param type="endSty" val="noArr"/>
                            <dgm:param type="begPts" val="bCtr"/>
                            <dgm:param type="endPts" val="bL bR"/>
                            <dgm:param type="srcNode" val="bottomArc2"/>
                            <dgm:param type="dstNode" val="topConnNode2"/>
                          </dgm:alg>
                        </dgm:else>
                      </dgm:choose>
                    </dgm:else>
                  </dgm:choose>
                  <dgm:shape xmlns:r="http://schemas.openxmlformats.org/officeDocument/2006/relationships" type="conn" r:blip="" zOrderOff="-99999">
                    <dgm:adjLst/>
                  </dgm:shape>
                  <dgm:presOf axis="self"/>
                  <dgm:constrLst>
                    <dgm:constr type="begPad"/>
                    <dgm:constr type="endPad"/>
                  </dgm:constrLst>
                </dgm:layoutNode>
              </dgm:forEach>
              <dgm:layoutNode name="hierRoot2">
                <dgm:varLst>
                  <dgm:hierBranch val="init"/>
                </dgm:varLst>
                <dgm:choose name="Name59">
                  <dgm:if name="Name60" func="var" arg="hierBranch" op="equ" val="l">
                    <dgm:alg type="hierRoot">
                      <dgm:param type="hierAlign" val="tR"/>
                    </dgm:alg>
                    <dgm:shape xmlns:r="http://schemas.openxmlformats.org/officeDocument/2006/relationships" r:blip="">
                      <dgm:adjLst/>
                    </dgm:shape>
                    <dgm:presOf/>
                    <dgm:constrLst>
                      <dgm:constr type="alignOff" val="0.65"/>
                    </dgm:constrLst>
                  </dgm:if>
                  <dgm:if name="Name61" func="var" arg="hierBranch" op="equ" val="r">
                    <dgm:alg type="hierRoot">
                      <dgm:param type="hierAlign" val="tL"/>
                    </dgm:alg>
                    <dgm:shape xmlns:r="http://schemas.openxmlformats.org/officeDocument/2006/relationships" r:blip="">
                      <dgm:adjLst/>
                    </dgm:shape>
                    <dgm:presOf/>
                    <dgm:constrLst>
                      <dgm:constr type="alignOff" val="0.65"/>
                    </dgm:constrLst>
                  </dgm:if>
                  <dgm:if name="Name62"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63" func="var" arg="hierBranch" op="equ" val="init">
                    <dgm:choose name="Name64">
                      <dgm:if name="Name65" axis="des" func="maxDepth" op="lte" val="1">
                        <dgm:alg type="hierRoot">
                          <dgm:param type="hierAlign" val="tL"/>
                        </dgm:alg>
                        <dgm:shape xmlns:r="http://schemas.openxmlformats.org/officeDocument/2006/relationships" r:blip="">
                          <dgm:adjLst/>
                        </dgm:shape>
                        <dgm:presOf/>
                        <dgm:constrLst>
                          <dgm:constr type="alignOff" val="0.65"/>
                        </dgm:constrLst>
                      </dgm:if>
                      <dgm:else name="Name6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67">
                    <dgm:alg type="hierRoot"/>
                    <dgm:shape xmlns:r="http://schemas.openxmlformats.org/officeDocument/2006/relationships" r:blip="">
                      <dgm:adjLst/>
                    </dgm:shape>
                    <dgm:presOf/>
                    <dgm:constrLst>
                      <dgm:constr type="alignOff" val="0.65"/>
                    </dgm:constrLst>
                  </dgm:else>
                </dgm:choose>
                <dgm:layoutNode name="rootComposite2">
                  <dgm:alg type="composite"/>
                  <dgm:shape xmlns:r="http://schemas.openxmlformats.org/officeDocument/2006/relationships" r:blip="">
                    <dgm:adjLst/>
                  </dgm:shape>
                  <dgm:presOf axis="self" ptType="node" cnt="1"/>
                  <dgm:choose name="Name68">
                    <dgm:if name="Name69" func="var" arg="hierBranch" op="equ" val="init">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if>
                    <dgm:if name="Name70" func="var" arg="hierBranch" op="equ" val="l">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if>
                    <dgm:if name="Name71" func="var" arg="hierBranch" op="equ" val="r">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if>
                    <dgm:else name="Name72">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else>
                  </dgm:choose>
                  <dgm:layoutNode name="rootText2" styleLbl="alignAcc1">
                    <dgm:varLst>
                      <dgm:chPref val="3"/>
                    </dgm:varLst>
                    <dgm:alg type="tx"/>
                    <dgm:shape xmlns:r="http://schemas.openxmlformats.org/officeDocument/2006/relationships" type="rect" r:blip="" hideGeom="1">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topArc2" styleLbl="parChTrans1D1" moveWith="rootText2">
                    <dgm:alg type="sp"/>
                    <dgm:shape xmlns:r="http://schemas.openxmlformats.org/officeDocument/2006/relationships" type="arc" r:blip="" zOrderOff="-2">
                      <dgm:adjLst>
                        <dgm:adj idx="1" val="-140"/>
                        <dgm:adj idx="2" val="-40"/>
                      </dgm:adjLst>
                    </dgm:shape>
                    <dgm:presOf/>
                  </dgm:layoutNode>
                  <dgm:layoutNode name="bottomArc2" styleLbl="parChTrans1D1" moveWith="rootText2">
                    <dgm:alg type="sp"/>
                    <dgm:shape xmlns:r="http://schemas.openxmlformats.org/officeDocument/2006/relationships" type="arc" r:blip="" zOrderOff="-2">
                      <dgm:adjLst>
                        <dgm:adj idx="1" val="40"/>
                        <dgm:adj idx="2" val="140"/>
                      </dgm:adjLst>
                    </dgm:shape>
                    <dgm:presOf/>
                  </dgm:layoutNode>
                  <dgm:layoutNode name="topConnNode2" moveWith="rootText2">
                    <dgm:alg type="sp"/>
                    <dgm:shape xmlns:r="http://schemas.openxmlformats.org/officeDocument/2006/relationships" type="rect" r:blip="" hideGeom="1">
                      <dgm:adjLst/>
                    </dgm:shape>
                    <dgm:presOf axis="self" ptType="node" cnt="1"/>
                  </dgm:layoutNode>
                </dgm:layoutNode>
                <dgm:layoutNode name="hierChild4">
                  <dgm:choose name="Name73">
                    <dgm:if name="Name74" func="var" arg="hierBranch" op="equ" val="l">
                      <dgm:alg type="hierChild">
                        <dgm:param type="chAlign" val="r"/>
                        <dgm:param type="linDir" val="fromT"/>
                      </dgm:alg>
                    </dgm:if>
                    <dgm:if name="Name75" func="var" arg="hierBranch" op="equ" val="r">
                      <dgm:alg type="hierChild">
                        <dgm:param type="chAlign" val="l"/>
                        <dgm:param type="linDir" val="fromT"/>
                      </dgm:alg>
                    </dgm:if>
                    <dgm:if name="Name76" func="var" arg="hierBranch" op="equ" val="hang">
                      <dgm:choose name="Name77">
                        <dgm:if name="Name78" func="var" arg="dir" op="equ" val="norm">
                          <dgm:alg type="hierChild">
                            <dgm:param type="chAlign" val="l"/>
                            <dgm:param type="linDir" val="fromL"/>
                            <dgm:param type="secChAlign" val="t"/>
                            <dgm:param type="secLinDir" val="fromT"/>
                          </dgm:alg>
                        </dgm:if>
                        <dgm:else name="Name79">
                          <dgm:alg type="hierChild">
                            <dgm:param type="chAlign" val="l"/>
                            <dgm:param type="linDir" val="fromR"/>
                            <dgm:param type="secChAlign" val="t"/>
                            <dgm:param type="secLinDir" val="fromT"/>
                          </dgm:alg>
                        </dgm:else>
                      </dgm:choose>
                    </dgm:if>
                    <dgm:if name="Name80" func="var" arg="hierBranch" op="equ" val="std">
                      <dgm:choose name="Name81">
                        <dgm:if name="Name82" func="var" arg="dir" op="equ" val="norm">
                          <dgm:alg type="hierChild"/>
                        </dgm:if>
                        <dgm:else name="Name83">
                          <dgm:alg type="hierChild">
                            <dgm:param type="linDir" val="fromR"/>
                          </dgm:alg>
                        </dgm:else>
                      </dgm:choose>
                    </dgm:if>
                    <dgm:if name="Name84" func="var" arg="hierBranch" op="equ" val="init">
                      <dgm:choose name="Name85">
                        <dgm:if name="Name86" axis="des" func="maxDepth" op="lte" val="1">
                          <dgm:alg type="hierChild">
                            <dgm:param type="chAlign" val="l"/>
                            <dgm:param type="linDir" val="fromT"/>
                          </dgm:alg>
                        </dgm:if>
                        <dgm:else name="Name87">
                          <dgm:choose name="Name88">
                            <dgm:if name="Name89" func="var" arg="dir" op="equ" val="norm">
                              <dgm:alg type="hierChild"/>
                            </dgm:if>
                            <dgm:else name="Name90">
                              <dgm:alg type="hierChild">
                                <dgm:param type="linDir" val="fromR"/>
                              </dgm:alg>
                            </dgm:else>
                          </dgm:choose>
                        </dgm:else>
                      </dgm:choose>
                    </dgm:if>
                    <dgm:else name="Name91"/>
                  </dgm:choose>
                  <dgm:shape xmlns:r="http://schemas.openxmlformats.org/officeDocument/2006/relationships" r:blip="">
                    <dgm:adjLst/>
                  </dgm:shape>
                  <dgm:presOf/>
                  <dgm:forEach name="Name92" ref="rep2a"/>
                </dgm:layoutNode>
                <dgm:layoutNode name="hierChild5">
                  <dgm:choose name="Name93">
                    <dgm:if name="Name94" func="var" arg="dir" op="equ" val="norm">
                      <dgm:alg type="hierChild">
                        <dgm:param type="chAlign" val="l"/>
                        <dgm:param type="linDir" val="fromL"/>
                        <dgm:param type="secChAlign" val="t"/>
                        <dgm:param type="secLinDir" val="fromT"/>
                      </dgm:alg>
                    </dgm:if>
                    <dgm:else name="Name95">
                      <dgm:alg type="hierChild">
                        <dgm:param type="chAlign" val="l"/>
                        <dgm:param type="linDir" val="fromR"/>
                        <dgm:param type="secChAlign" val="t"/>
                        <dgm:param type="secLinDir" val="fromT"/>
                      </dgm:alg>
                    </dgm:else>
                  </dgm:choose>
                  <dgm:shape xmlns:r="http://schemas.openxmlformats.org/officeDocument/2006/relationships" r:blip="">
                    <dgm:adjLst/>
                  </dgm:shape>
                  <dgm:presOf/>
                  <dgm:forEach name="Name96" ref="rep2b"/>
                </dgm:layoutNode>
              </dgm:layoutNode>
            </dgm:forEach>
          </dgm:layoutNode>
          <dgm:layoutNode name="hierChild3">
            <dgm:choose name="Name97">
              <dgm:if name="Name98" func="var" arg="dir" op="equ" val="norm">
                <dgm:alg type="hierChild">
                  <dgm:param type="chAlign" val="l"/>
                  <dgm:param type="linDir" val="fromL"/>
                  <dgm:param type="secChAlign" val="t"/>
                  <dgm:param type="secLinDir" val="fromT"/>
                </dgm:alg>
              </dgm:if>
              <dgm:else name="Name99">
                <dgm:alg type="hierChild">
                  <dgm:param type="chAlign" val="l"/>
                  <dgm:param type="linDir" val="fromR"/>
                  <dgm:param type="secChAlign" val="t"/>
                  <dgm:param type="secLinDir" val="fromT"/>
                </dgm:alg>
              </dgm:else>
            </dgm:choose>
            <dgm:shape xmlns:r="http://schemas.openxmlformats.org/officeDocument/2006/relationships" r:blip="">
              <dgm:adjLst/>
            </dgm:shape>
            <dgm:presOf/>
            <dgm:forEach name="rep2b" axis="ch" ptType="asst">
              <dgm:forEach name="Name100" axis="precedSib" ptType="parTrans" st="-1" cnt="1">
                <dgm:layoutNode name="Name101">
                  <dgm:choose name="Name102">
                    <dgm:if name="Name103" axis="self" func="depth" op="lte" val="2">
                      <dgm:alg type="conn">
                        <dgm:param type="connRout" val="bend"/>
                        <dgm:param type="dim" val="1D"/>
                        <dgm:param type="endSty" val="noArr"/>
                        <dgm:param type="begPts" val="bCtr"/>
                        <dgm:param type="endPts" val="bL bR"/>
                        <dgm:param type="srcNode" val="bottomArc1"/>
                        <dgm:param type="dstNode" val="topConnNode3"/>
                      </dgm:alg>
                    </dgm:if>
                    <dgm:if name="Name104" axis="par" ptType="asst" func="cnt" op="equ" val="1">
                      <dgm:alg type="conn">
                        <dgm:param type="connRout" val="bend"/>
                        <dgm:param type="dim" val="1D"/>
                        <dgm:param type="endSty" val="noArr"/>
                        <dgm:param type="begPts" val="bCtr"/>
                        <dgm:param type="endPts" val="bL bR"/>
                        <dgm:param type="srcNode" val="bottomArc3"/>
                        <dgm:param type="dstNode" val="topConnNode3"/>
                      </dgm:alg>
                    </dgm:if>
                    <dgm:else name="Name105">
                      <dgm:alg type="conn">
                        <dgm:param type="connRout" val="bend"/>
                        <dgm:param type="dim" val="1D"/>
                        <dgm:param type="endSty" val="noArr"/>
                        <dgm:param type="begPts" val="bCtr"/>
                        <dgm:param type="endPts" val="bL bR"/>
                        <dgm:param type="srcNode" val="bottomArc2"/>
                        <dgm:param type="dstNode" val="topConnNode3"/>
                      </dgm:alg>
                    </dgm:else>
                  </dgm:choose>
                  <dgm:shape xmlns:r="http://schemas.openxmlformats.org/officeDocument/2006/relationships" type="conn" r:blip="" zOrderOff="-99999">
                    <dgm:adjLst/>
                  </dgm:shape>
                  <dgm:presOf axis="self"/>
                  <dgm:constrLst>
                    <dgm:constr type="begPad"/>
                    <dgm:constr type="endPad"/>
                  </dgm:constrLst>
                </dgm:layoutNode>
              </dgm:forEach>
              <dgm:layoutNode name="hierRoot3">
                <dgm:varLst>
                  <dgm:hierBranch val="init"/>
                </dgm:varLst>
                <dgm:choose name="Name106">
                  <dgm:if name="Name107" func="var" arg="hierBranch" op="equ" val="l">
                    <dgm:alg type="hierRoot">
                      <dgm:param type="hierAlign" val="tR"/>
                    </dgm:alg>
                    <dgm:shape xmlns:r="http://schemas.openxmlformats.org/officeDocument/2006/relationships" r:blip="">
                      <dgm:adjLst/>
                    </dgm:shape>
                    <dgm:presOf/>
                    <dgm:constrLst>
                      <dgm:constr type="alignOff" val="0.65"/>
                    </dgm:constrLst>
                  </dgm:if>
                  <dgm:if name="Name108" func="var" arg="hierBranch" op="equ" val="r">
                    <dgm:alg type="hierRoot">
                      <dgm:param type="hierAlign" val="tL"/>
                    </dgm:alg>
                    <dgm:shape xmlns:r="http://schemas.openxmlformats.org/officeDocument/2006/relationships" r:blip="">
                      <dgm:adjLst/>
                    </dgm:shape>
                    <dgm:presOf/>
                    <dgm:constrLst>
                      <dgm:constr type="alignOff" val="0.65"/>
                    </dgm:constrLst>
                  </dgm:if>
                  <dgm:if name="Name109" func="var" arg="hierBranch" op="equ" val="hang">
                    <dgm:alg type="hierRoot"/>
                    <dgm:shape xmlns:r="http://schemas.openxmlformats.org/officeDocument/2006/relationships" r:blip="">
                      <dgm:adjLst/>
                    </dgm:shape>
                    <dgm:presOf/>
                    <dgm:constrLst>
                      <dgm:constr type="alignOff" val="0.65"/>
                    </dgm:constrLst>
                  </dgm:if>
                  <dgm:if name="Name110"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1" func="var" arg="hierBranch" op="equ" val="init">
                    <dgm:choose name="Name112">
                      <dgm:if name="Name113" axis="des" func="maxDepth" op="lte" val="1">
                        <dgm:alg type="hierRoot">
                          <dgm:param type="hierAlign" val="tL"/>
                        </dgm:alg>
                        <dgm:shape xmlns:r="http://schemas.openxmlformats.org/officeDocument/2006/relationships" r:blip="">
                          <dgm:adjLst/>
                        </dgm:shape>
                        <dgm:presOf/>
                        <dgm:constrLst>
                          <dgm:constr type="alignOff" val="0.65"/>
                        </dgm:constrLst>
                      </dgm:if>
                      <dgm:else name="Name114">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15"/>
                </dgm:choose>
                <dgm:layoutNode name="rootComposite3">
                  <dgm:alg type="composite"/>
                  <dgm:shape xmlns:r="http://schemas.openxmlformats.org/officeDocument/2006/relationships" r:blip="">
                    <dgm:adjLst/>
                  </dgm:shape>
                  <dgm:presOf axis="self" ptType="node" cnt="1"/>
                  <dgm:choose name="Name116">
                    <dgm:if name="Name117" func="var" arg="hierBranch" op="equ" val="init">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if>
                    <dgm:if name="Name118" func="var" arg="hierBranch" op="equ" val="l">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if>
                    <dgm:if name="Name119" func="var" arg="hierBranch" op="equ" val="r">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if>
                    <dgm:else name="Name120">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else>
                  </dgm:choose>
                  <dgm:layoutNode name="rootText3" styleLbl="alignAcc1">
                    <dgm:varLst>
                      <dgm:chPref val="3"/>
                    </dgm:varLst>
                    <dgm:alg type="tx"/>
                    <dgm:shape xmlns:r="http://schemas.openxmlformats.org/officeDocument/2006/relationships" type="rect" r:blip="" hideGeom="1">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topArc3" styleLbl="parChTrans1D1" moveWith="rootText3">
                    <dgm:alg type="sp"/>
                    <dgm:shape xmlns:r="http://schemas.openxmlformats.org/officeDocument/2006/relationships" type="arc" r:blip="" zOrderOff="-2">
                      <dgm:adjLst>
                        <dgm:adj idx="1" val="-140"/>
                        <dgm:adj idx="2" val="-40"/>
                      </dgm:adjLst>
                    </dgm:shape>
                    <dgm:presOf/>
                  </dgm:layoutNode>
                  <dgm:layoutNode name="bottomArc3" styleLbl="parChTrans1D1" moveWith="rootText3">
                    <dgm:alg type="sp"/>
                    <dgm:shape xmlns:r="http://schemas.openxmlformats.org/officeDocument/2006/relationships" type="arc" r:blip="" zOrderOff="-2">
                      <dgm:adjLst>
                        <dgm:adj idx="1" val="40"/>
                        <dgm:adj idx="2" val="140"/>
                      </dgm:adjLst>
                    </dgm:shape>
                    <dgm:presOf/>
                  </dgm:layoutNode>
                  <dgm:layoutNode name="topConnNode3" moveWith="rootText3">
                    <dgm:alg type="sp"/>
                    <dgm:shape xmlns:r="http://schemas.openxmlformats.org/officeDocument/2006/relationships" type="rect" r:blip="" hideGeom="1">
                      <dgm:adjLst/>
                    </dgm:shape>
                    <dgm:presOf axis="self" ptType="node" cnt="1"/>
                  </dgm:layoutNode>
                </dgm:layoutNode>
                <dgm:layoutNode name="hierChild6">
                  <dgm:choose name="Name121">
                    <dgm:if name="Name122" func="var" arg="hierBranch" op="equ" val="l">
                      <dgm:alg type="hierChild">
                        <dgm:param type="chAlign" val="r"/>
                        <dgm:param type="linDir" val="fromT"/>
                      </dgm:alg>
                    </dgm:if>
                    <dgm:if name="Name123" func="var" arg="hierBranch" op="equ" val="r">
                      <dgm:alg type="hierChild">
                        <dgm:param type="chAlign" val="l"/>
                        <dgm:param type="linDir" val="fromT"/>
                      </dgm:alg>
                    </dgm:if>
                    <dgm:if name="Name124" func="var" arg="hierBranch" op="equ" val="hang">
                      <dgm:choose name="Name125">
                        <dgm:if name="Name126" func="var" arg="dir" op="equ" val="norm">
                          <dgm:alg type="hierChild">
                            <dgm:param type="chAlign" val="l"/>
                            <dgm:param type="linDir" val="fromL"/>
                            <dgm:param type="secChAlign" val="t"/>
                            <dgm:param type="secLinDir" val="fromT"/>
                          </dgm:alg>
                        </dgm:if>
                        <dgm:else name="Name127">
                          <dgm:alg type="hierChild">
                            <dgm:param type="chAlign" val="l"/>
                            <dgm:param type="linDir" val="fromR"/>
                            <dgm:param type="secChAlign" val="t"/>
                            <dgm:param type="secLinDir" val="fromT"/>
                          </dgm:alg>
                        </dgm:else>
                      </dgm:choose>
                    </dgm:if>
                    <dgm:if name="Name128" func="var" arg="hierBranch" op="equ" val="std">
                      <dgm:choose name="Name129">
                        <dgm:if name="Name130" func="var" arg="dir" op="equ" val="norm">
                          <dgm:alg type="hierChild"/>
                        </dgm:if>
                        <dgm:else name="Name131">
                          <dgm:alg type="hierChild">
                            <dgm:param type="linDir" val="fromR"/>
                          </dgm:alg>
                        </dgm:else>
                      </dgm:choose>
                    </dgm:if>
                    <dgm:if name="Name132" func="var" arg="hierBranch" op="equ" val="init">
                      <dgm:choose name="Name133">
                        <dgm:if name="Name134" axis="des" func="maxDepth" op="lte" val="1">
                          <dgm:alg type="hierChild">
                            <dgm:param type="chAlign" val="l"/>
                            <dgm:param type="linDir" val="fromT"/>
                          </dgm:alg>
                        </dgm:if>
                        <dgm:else name="Name135">
                          <dgm:alg type="hierChild"/>
                        </dgm:else>
                      </dgm:choose>
                    </dgm:if>
                    <dgm:else name="Name136"/>
                  </dgm:choose>
                  <dgm:shape xmlns:r="http://schemas.openxmlformats.org/officeDocument/2006/relationships" r:blip="">
                    <dgm:adjLst/>
                  </dgm:shape>
                  <dgm:presOf/>
                  <dgm:forEach name="Name137" ref="rep2a"/>
                </dgm:layoutNode>
                <dgm:layoutNode name="hierChild7">
                  <dgm:choose name="Name138">
                    <dgm:if name="Name139" func="var" arg="dir" op="equ" val="norm">
                      <dgm:alg type="hierChild">
                        <dgm:param type="chAlign" val="l"/>
                        <dgm:param type="linDir" val="fromL"/>
                        <dgm:param type="secChAlign" val="t"/>
                        <dgm:param type="secLinDir" val="fromT"/>
                      </dgm:alg>
                    </dgm:if>
                    <dgm:else name="Name140">
                      <dgm:alg type="hierChild">
                        <dgm:param type="chAlign" val="l"/>
                        <dgm:param type="linDir" val="fromR"/>
                        <dgm:param type="secChAlign" val="t"/>
                        <dgm:param type="secLinDir" val="fromT"/>
                      </dgm:alg>
                    </dgm:else>
                  </dgm:choose>
                  <dgm:shape xmlns:r="http://schemas.openxmlformats.org/officeDocument/2006/relationships" r:blip="">
                    <dgm:adjLst/>
                  </dgm:shape>
                  <dgm:presOf/>
                  <dgm:forEach name="Name141" ref="rep2b"/>
                </dgm:layoutNode>
              </dgm:layoutNode>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18213EE-5FCD-4CD7-AF02-4E7F8A2F195F}" type="datetimeFigureOut">
              <a:rPr lang="en-US" smtClean="0"/>
              <a:t>8/25/2024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06E848A-5039-42BF-8158-FEA927EE24D7}" type="slidenum">
              <a:rPr lang="en-US" smtClean="0"/>
              <a:t>‹#›</a:t>
            </a:fld>
            <a:endParaRPr lang="en-US"/>
          </a:p>
        </p:txBody>
      </p:sp>
    </p:spTree>
    <p:extLst>
      <p:ext uri="{BB962C8B-B14F-4D97-AF65-F5344CB8AC3E}">
        <p14:creationId xmlns:p14="http://schemas.microsoft.com/office/powerpoint/2010/main" val="17487653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06E848A-5039-42BF-8158-FEA927EE24D7}" type="slidenum">
              <a:rPr lang="en-US" smtClean="0"/>
              <a:t>5</a:t>
            </a:fld>
            <a:endParaRPr lang="en-US"/>
          </a:p>
        </p:txBody>
      </p:sp>
    </p:spTree>
    <p:extLst>
      <p:ext uri="{BB962C8B-B14F-4D97-AF65-F5344CB8AC3E}">
        <p14:creationId xmlns:p14="http://schemas.microsoft.com/office/powerpoint/2010/main" val="25326374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06E848A-5039-42BF-8158-FEA927EE24D7}" type="slidenum">
              <a:rPr lang="en-US" smtClean="0"/>
              <a:t>20</a:t>
            </a:fld>
            <a:endParaRPr lang="en-US"/>
          </a:p>
        </p:txBody>
      </p:sp>
    </p:spTree>
    <p:extLst>
      <p:ext uri="{BB962C8B-B14F-4D97-AF65-F5344CB8AC3E}">
        <p14:creationId xmlns:p14="http://schemas.microsoft.com/office/powerpoint/2010/main" val="15561066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C36053AE-8E0E-424E-B9D7-1714DCF32AB6}" type="datetimeFigureOut">
              <a:rPr lang="en-US" smtClean="0"/>
              <a:t>8/23/2024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B2CD05-65C2-40B4-BE1E-B9F6F8F452E3}" type="slidenum">
              <a:rPr lang="en-US" smtClean="0"/>
              <a:t>‹#›</a:t>
            </a:fld>
            <a:endParaRPr lang="en-US"/>
          </a:p>
        </p:txBody>
      </p:sp>
    </p:spTree>
    <p:extLst>
      <p:ext uri="{BB962C8B-B14F-4D97-AF65-F5344CB8AC3E}">
        <p14:creationId xmlns:p14="http://schemas.microsoft.com/office/powerpoint/2010/main" val="5147845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36053AE-8E0E-424E-B9D7-1714DCF32AB6}" type="datetimeFigureOut">
              <a:rPr lang="en-US" smtClean="0"/>
              <a:t>8/23/2024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B2CD05-65C2-40B4-BE1E-B9F6F8F452E3}" type="slidenum">
              <a:rPr lang="en-US" smtClean="0"/>
              <a:t>‹#›</a:t>
            </a:fld>
            <a:endParaRPr lang="en-US"/>
          </a:p>
        </p:txBody>
      </p:sp>
    </p:spTree>
    <p:extLst>
      <p:ext uri="{BB962C8B-B14F-4D97-AF65-F5344CB8AC3E}">
        <p14:creationId xmlns:p14="http://schemas.microsoft.com/office/powerpoint/2010/main" val="28344167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36053AE-8E0E-424E-B9D7-1714DCF32AB6}" type="datetimeFigureOut">
              <a:rPr lang="en-US" smtClean="0"/>
              <a:t>8/23/2024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B2CD05-65C2-40B4-BE1E-B9F6F8F452E3}" type="slidenum">
              <a:rPr lang="en-US" smtClean="0"/>
              <a:t>‹#›</a:t>
            </a:fld>
            <a:endParaRPr lang="en-US"/>
          </a:p>
        </p:txBody>
      </p:sp>
    </p:spTree>
    <p:extLst>
      <p:ext uri="{BB962C8B-B14F-4D97-AF65-F5344CB8AC3E}">
        <p14:creationId xmlns:p14="http://schemas.microsoft.com/office/powerpoint/2010/main" val="8942852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36053AE-8E0E-424E-B9D7-1714DCF32AB6}" type="datetimeFigureOut">
              <a:rPr lang="en-US" smtClean="0"/>
              <a:t>8/23/2024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B2CD05-65C2-40B4-BE1E-B9F6F8F452E3}" type="slidenum">
              <a:rPr lang="en-US" smtClean="0"/>
              <a:t>‹#›</a:t>
            </a:fld>
            <a:endParaRPr lang="en-US"/>
          </a:p>
        </p:txBody>
      </p:sp>
    </p:spTree>
    <p:extLst>
      <p:ext uri="{BB962C8B-B14F-4D97-AF65-F5344CB8AC3E}">
        <p14:creationId xmlns:p14="http://schemas.microsoft.com/office/powerpoint/2010/main" val="40411357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36053AE-8E0E-424E-B9D7-1714DCF32AB6}" type="datetimeFigureOut">
              <a:rPr lang="en-US" smtClean="0"/>
              <a:t>8/23/2024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B2CD05-65C2-40B4-BE1E-B9F6F8F452E3}" type="slidenum">
              <a:rPr lang="en-US" smtClean="0"/>
              <a:t>‹#›</a:t>
            </a:fld>
            <a:endParaRPr lang="en-US"/>
          </a:p>
        </p:txBody>
      </p:sp>
    </p:spTree>
    <p:extLst>
      <p:ext uri="{BB962C8B-B14F-4D97-AF65-F5344CB8AC3E}">
        <p14:creationId xmlns:p14="http://schemas.microsoft.com/office/powerpoint/2010/main" val="35761425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36053AE-8E0E-424E-B9D7-1714DCF32AB6}" type="datetimeFigureOut">
              <a:rPr lang="en-US" smtClean="0"/>
              <a:t>8/23/2024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5B2CD05-65C2-40B4-BE1E-B9F6F8F452E3}" type="slidenum">
              <a:rPr lang="en-US" smtClean="0"/>
              <a:t>‹#›</a:t>
            </a:fld>
            <a:endParaRPr lang="en-US"/>
          </a:p>
        </p:txBody>
      </p:sp>
    </p:spTree>
    <p:extLst>
      <p:ext uri="{BB962C8B-B14F-4D97-AF65-F5344CB8AC3E}">
        <p14:creationId xmlns:p14="http://schemas.microsoft.com/office/powerpoint/2010/main" val="1846208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36053AE-8E0E-424E-B9D7-1714DCF32AB6}" type="datetimeFigureOut">
              <a:rPr lang="en-US" smtClean="0"/>
              <a:t>8/23/2024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5B2CD05-65C2-40B4-BE1E-B9F6F8F452E3}" type="slidenum">
              <a:rPr lang="en-US" smtClean="0"/>
              <a:t>‹#›</a:t>
            </a:fld>
            <a:endParaRPr lang="en-US"/>
          </a:p>
        </p:txBody>
      </p:sp>
    </p:spTree>
    <p:extLst>
      <p:ext uri="{BB962C8B-B14F-4D97-AF65-F5344CB8AC3E}">
        <p14:creationId xmlns:p14="http://schemas.microsoft.com/office/powerpoint/2010/main" val="22383848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36053AE-8E0E-424E-B9D7-1714DCF32AB6}" type="datetimeFigureOut">
              <a:rPr lang="en-US" smtClean="0"/>
              <a:t>8/23/2024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5B2CD05-65C2-40B4-BE1E-B9F6F8F452E3}" type="slidenum">
              <a:rPr lang="en-US" smtClean="0"/>
              <a:t>‹#›</a:t>
            </a:fld>
            <a:endParaRPr lang="en-US"/>
          </a:p>
        </p:txBody>
      </p:sp>
    </p:spTree>
    <p:extLst>
      <p:ext uri="{BB962C8B-B14F-4D97-AF65-F5344CB8AC3E}">
        <p14:creationId xmlns:p14="http://schemas.microsoft.com/office/powerpoint/2010/main" val="33714097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36053AE-8E0E-424E-B9D7-1714DCF32AB6}" type="datetimeFigureOut">
              <a:rPr lang="en-US" smtClean="0"/>
              <a:t>8/23/2024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5B2CD05-65C2-40B4-BE1E-B9F6F8F452E3}" type="slidenum">
              <a:rPr lang="en-US" smtClean="0"/>
              <a:t>‹#›</a:t>
            </a:fld>
            <a:endParaRPr lang="en-US"/>
          </a:p>
        </p:txBody>
      </p:sp>
    </p:spTree>
    <p:extLst>
      <p:ext uri="{BB962C8B-B14F-4D97-AF65-F5344CB8AC3E}">
        <p14:creationId xmlns:p14="http://schemas.microsoft.com/office/powerpoint/2010/main" val="23720188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36053AE-8E0E-424E-B9D7-1714DCF32AB6}" type="datetimeFigureOut">
              <a:rPr lang="en-US" smtClean="0"/>
              <a:t>8/23/2024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5B2CD05-65C2-40B4-BE1E-B9F6F8F452E3}" type="slidenum">
              <a:rPr lang="en-US" smtClean="0"/>
              <a:t>‹#›</a:t>
            </a:fld>
            <a:endParaRPr lang="en-US"/>
          </a:p>
        </p:txBody>
      </p:sp>
    </p:spTree>
    <p:extLst>
      <p:ext uri="{BB962C8B-B14F-4D97-AF65-F5344CB8AC3E}">
        <p14:creationId xmlns:p14="http://schemas.microsoft.com/office/powerpoint/2010/main" val="21186809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36053AE-8E0E-424E-B9D7-1714DCF32AB6}" type="datetimeFigureOut">
              <a:rPr lang="en-US" smtClean="0"/>
              <a:t>8/23/2024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5B2CD05-65C2-40B4-BE1E-B9F6F8F452E3}" type="slidenum">
              <a:rPr lang="en-US" smtClean="0"/>
              <a:t>‹#›</a:t>
            </a:fld>
            <a:endParaRPr lang="en-US"/>
          </a:p>
        </p:txBody>
      </p:sp>
    </p:spTree>
    <p:extLst>
      <p:ext uri="{BB962C8B-B14F-4D97-AF65-F5344CB8AC3E}">
        <p14:creationId xmlns:p14="http://schemas.microsoft.com/office/powerpoint/2010/main" val="5780946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36053AE-8E0E-424E-B9D7-1714DCF32AB6}" type="datetimeFigureOut">
              <a:rPr lang="en-US" smtClean="0"/>
              <a:t>8/23/2024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5B2CD05-65C2-40B4-BE1E-B9F6F8F452E3}" type="slidenum">
              <a:rPr lang="en-US" smtClean="0"/>
              <a:t>‹#›</a:t>
            </a:fld>
            <a:endParaRPr lang="en-US"/>
          </a:p>
        </p:txBody>
      </p:sp>
    </p:spTree>
    <p:extLst>
      <p:ext uri="{BB962C8B-B14F-4D97-AF65-F5344CB8AC3E}">
        <p14:creationId xmlns:p14="http://schemas.microsoft.com/office/powerpoint/2010/main" val="292658481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2.xml"/><Relationship Id="rId7" Type="http://schemas.openxmlformats.org/officeDocument/2006/relationships/image" Target="../media/image6.jpeg"/><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amo-logo"/>
          <p:cNvPicPr>
            <a:picLocks noChangeAspect="1" noChangeArrowheads="1"/>
          </p:cNvPicPr>
          <p:nvPr/>
        </p:nvPicPr>
        <p:blipFill>
          <a:blip r:embed="rId2"/>
          <a:srcRect/>
          <a:stretch>
            <a:fillRect/>
          </a:stretch>
        </p:blipFill>
        <p:spPr bwMode="auto">
          <a:xfrm>
            <a:off x="76200" y="152400"/>
            <a:ext cx="1323178" cy="1804987"/>
          </a:xfrm>
          <a:prstGeom prst="rect">
            <a:avLst/>
          </a:prstGeom>
          <a:noFill/>
        </p:spPr>
      </p:pic>
      <p:sp>
        <p:nvSpPr>
          <p:cNvPr id="5" name="Text Box 4"/>
          <p:cNvSpPr txBox="1">
            <a:spLocks noGrp="1" noChangeArrowheads="1"/>
          </p:cNvSpPr>
          <p:nvPr>
            <p:ph type="ctrTitle"/>
          </p:nvPr>
        </p:nvSpPr>
        <p:spPr bwMode="auto">
          <a:xfrm>
            <a:off x="1143000" y="178783"/>
            <a:ext cx="7772400" cy="1569660"/>
          </a:xfrm>
          <a:prstGeom prst="rect">
            <a:avLst/>
          </a:prstGeom>
          <a:noFill/>
          <a:ln w="9525">
            <a:noFill/>
            <a:miter lim="800000"/>
            <a:headEnd/>
            <a:tailEnd/>
          </a:ln>
          <a:effectLst/>
        </p:spPr>
        <p:txBody>
          <a:bodyPr>
            <a:spAutoFit/>
          </a:bodyPr>
          <a:lstStyle/>
          <a:p>
            <a:pPr eaLnBrk="1" hangingPunct="1"/>
            <a:r>
              <a:rPr lang="sr-Cyrl-CS" sz="2800" b="1" dirty="0">
                <a:latin typeface="Times New Roman" panose="02020603050405020304" pitchFamily="18" charset="0"/>
                <a:cs typeface="Times New Roman" panose="02020603050405020304" pitchFamily="18" charset="0"/>
              </a:rPr>
              <a:t>ФАКУЛТЕТ МЕДИЦИНСКИХ НАУКА КРАГУЈЕВАЦ</a:t>
            </a:r>
          </a:p>
          <a:p>
            <a:pPr eaLnBrk="1" hangingPunct="1"/>
            <a:r>
              <a:rPr lang="sr-Cyrl-CS" sz="2000" b="1" dirty="0" smtClean="0">
                <a:latin typeface="Times New Roman" panose="02020603050405020304" pitchFamily="18" charset="0"/>
                <a:cs typeface="Times New Roman" panose="02020603050405020304" pitchFamily="18" charset="0"/>
              </a:rPr>
              <a:t>ИАС</a:t>
            </a:r>
            <a:r>
              <a:rPr lang="sr-Cyrl-RS" sz="2000" b="1" dirty="0" smtClean="0">
                <a:latin typeface="Times New Roman" panose="02020603050405020304" pitchFamily="18" charset="0"/>
                <a:cs typeface="Times New Roman" panose="02020603050405020304" pitchFamily="18" charset="0"/>
              </a:rPr>
              <a:t>Ф</a:t>
            </a:r>
            <a:r>
              <a:rPr lang="sr-Cyrl-CS" sz="2000" b="1" dirty="0" smtClean="0">
                <a:latin typeface="Times New Roman" panose="02020603050405020304" pitchFamily="18" charset="0"/>
                <a:cs typeface="Times New Roman" panose="02020603050405020304" pitchFamily="18" charset="0"/>
              </a:rPr>
              <a:t>,</a:t>
            </a:r>
            <a:r>
              <a:rPr lang="en-US" sz="2000" b="1" dirty="0" smtClean="0">
                <a:latin typeface="Times New Roman" panose="02020603050405020304" pitchFamily="18" charset="0"/>
                <a:cs typeface="Times New Roman" panose="02020603050405020304" pitchFamily="18" charset="0"/>
              </a:rPr>
              <a:t> </a:t>
            </a:r>
            <a:r>
              <a:rPr lang="sr-Cyrl-CS" sz="2000" b="1" dirty="0" smtClean="0">
                <a:latin typeface="Times New Roman" panose="02020603050405020304" pitchFamily="18" charset="0"/>
                <a:cs typeface="Times New Roman" panose="02020603050405020304" pitchFamily="18" charset="0"/>
              </a:rPr>
              <a:t>Б10, </a:t>
            </a:r>
            <a:r>
              <a:rPr lang="sr-Cyrl-RS" sz="2000" b="1" dirty="0" smtClean="0">
                <a:latin typeface="Times New Roman" panose="02020603050405020304" pitchFamily="18" charset="0"/>
                <a:cs typeface="Times New Roman" panose="02020603050405020304" pitchFamily="18" charset="0"/>
              </a:rPr>
              <a:t>четрнаеста</a:t>
            </a:r>
            <a:r>
              <a:rPr lang="sr-Cyrl-CS" sz="2000" b="1" dirty="0" smtClean="0">
                <a:latin typeface="Times New Roman" panose="02020603050405020304" pitchFamily="18" charset="0"/>
                <a:cs typeface="Times New Roman" panose="02020603050405020304" pitchFamily="18" charset="0"/>
              </a:rPr>
              <a:t> </a:t>
            </a:r>
            <a:r>
              <a:rPr lang="sr-Cyrl-CS" sz="2000" b="1" dirty="0">
                <a:latin typeface="Times New Roman" panose="02020603050405020304" pitchFamily="18" charset="0"/>
                <a:cs typeface="Times New Roman" panose="02020603050405020304" pitchFamily="18" charset="0"/>
              </a:rPr>
              <a:t>недеља</a:t>
            </a:r>
          </a:p>
          <a:p>
            <a:pPr eaLnBrk="1" hangingPunct="1"/>
            <a:r>
              <a:rPr lang="sr-Cyrl-CS" sz="2000" b="1" dirty="0">
                <a:latin typeface="Times New Roman" panose="02020603050405020304" pitchFamily="18" charset="0"/>
                <a:cs typeface="Times New Roman" panose="02020603050405020304" pitchFamily="18" charset="0"/>
              </a:rPr>
              <a:t>Катедра за </a:t>
            </a:r>
            <a:r>
              <a:rPr lang="sr-Cyrl-CS" sz="2000" b="1" dirty="0" smtClean="0">
                <a:latin typeface="Times New Roman" panose="02020603050405020304" pitchFamily="18" charset="0"/>
                <a:cs typeface="Times New Roman" panose="02020603050405020304" pitchFamily="18" charset="0"/>
              </a:rPr>
              <a:t>медицинску биохемију</a:t>
            </a:r>
            <a:endParaRPr lang="sr-Cyrl-CS" sz="2000" b="1" dirty="0">
              <a:latin typeface="Times New Roman" panose="02020603050405020304" pitchFamily="18" charset="0"/>
              <a:cs typeface="Times New Roman" panose="02020603050405020304" pitchFamily="18" charset="0"/>
            </a:endParaRPr>
          </a:p>
        </p:txBody>
      </p:sp>
      <p:sp>
        <p:nvSpPr>
          <p:cNvPr id="6" name="Rectangle 2"/>
          <p:cNvSpPr>
            <a:spLocks noGrp="1" noChangeArrowheads="1"/>
          </p:cNvSpPr>
          <p:nvPr>
            <p:ph type="subTitle" idx="1"/>
          </p:nvPr>
        </p:nvSpPr>
        <p:spPr>
          <a:xfrm>
            <a:off x="1371668" y="2743200"/>
            <a:ext cx="6476931" cy="2667000"/>
          </a:xfrm>
        </p:spPr>
        <p:txBody>
          <a:bodyPr>
            <a:normAutofit/>
          </a:bodyPr>
          <a:lstStyle/>
          <a:p>
            <a:r>
              <a:rPr lang="ru-RU" sz="4400" b="1" dirty="0" smtClean="0">
                <a:solidFill>
                  <a:schemeClr val="tx2"/>
                </a:solidFill>
                <a:latin typeface="Times New Roman" panose="02020603050405020304" pitchFamily="18" charset="0"/>
                <a:cs typeface="Times New Roman" panose="02020603050405020304" pitchFamily="18" charset="0"/>
              </a:rPr>
              <a:t>Механизам </a:t>
            </a:r>
            <a:r>
              <a:rPr lang="ru-RU" sz="4400" b="1" dirty="0">
                <a:solidFill>
                  <a:schemeClr val="tx2"/>
                </a:solidFill>
                <a:latin typeface="Times New Roman" panose="02020603050405020304" pitchFamily="18" charset="0"/>
                <a:cs typeface="Times New Roman" panose="02020603050405020304" pitchFamily="18" charset="0"/>
              </a:rPr>
              <a:t>дејства </a:t>
            </a:r>
            <a:r>
              <a:rPr lang="ru-RU" sz="4400" b="1" dirty="0" smtClean="0">
                <a:solidFill>
                  <a:schemeClr val="tx2"/>
                </a:solidFill>
                <a:latin typeface="Times New Roman" panose="02020603050405020304" pitchFamily="18" charset="0"/>
                <a:cs typeface="Times New Roman" panose="02020603050405020304" pitchFamily="18" charset="0"/>
              </a:rPr>
              <a:t>лекова 1</a:t>
            </a:r>
            <a:endParaRPr lang="en-US" sz="4400" b="1" dirty="0">
              <a:solidFill>
                <a:schemeClr val="tx2"/>
              </a:solidFill>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6907565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sr-Cyrl-RS" sz="2400" b="1" dirty="0" smtClean="0">
                <a:latin typeface="Times New Roman" panose="02020603050405020304" pitchFamily="18" charset="0"/>
                <a:cs typeface="Times New Roman" panose="02020603050405020304" pitchFamily="18" charset="0"/>
              </a:rPr>
              <a:t>Механизам дејства статина</a:t>
            </a:r>
            <a:endParaRPr lang="en-US" sz="2400" b="1" dirty="0">
              <a:latin typeface="Times New Roman" panose="02020603050405020304" pitchFamily="18" charset="0"/>
              <a:cs typeface="Times New Roman" panose="02020603050405020304" pitchFamily="18"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371600" y="1524000"/>
            <a:ext cx="6254376" cy="4212888"/>
          </a:xfrm>
        </p:spPr>
      </p:pic>
      <p:sp>
        <p:nvSpPr>
          <p:cNvPr id="5" name="TextBox 4"/>
          <p:cNvSpPr txBox="1"/>
          <p:nvPr/>
        </p:nvSpPr>
        <p:spPr>
          <a:xfrm>
            <a:off x="381000" y="6466820"/>
            <a:ext cx="8534400" cy="246221"/>
          </a:xfrm>
          <a:prstGeom prst="rect">
            <a:avLst/>
          </a:prstGeom>
          <a:noFill/>
        </p:spPr>
        <p:txBody>
          <a:bodyPr wrap="square" rtlCol="0">
            <a:spAutoFit/>
          </a:bodyPr>
          <a:lstStyle/>
          <a:p>
            <a:r>
              <a:rPr lang="en-US" sz="1000" dirty="0" smtClean="0">
                <a:latin typeface="Times New Roman" panose="02020603050405020304" pitchFamily="18" charset="0"/>
                <a:cs typeface="Times New Roman" panose="02020603050405020304" pitchFamily="18" charset="0"/>
              </a:rPr>
              <a:t>du </a:t>
            </a:r>
            <a:r>
              <a:rPr lang="en-US" sz="1000" dirty="0" err="1" smtClean="0">
                <a:latin typeface="Times New Roman" panose="02020603050405020304" pitchFamily="18" charset="0"/>
                <a:cs typeface="Times New Roman" panose="02020603050405020304" pitchFamily="18" charset="0"/>
              </a:rPr>
              <a:t>Souich</a:t>
            </a:r>
            <a:r>
              <a:rPr lang="en-US" sz="1000" dirty="0" smtClean="0">
                <a:latin typeface="Times New Roman" panose="02020603050405020304" pitchFamily="18" charset="0"/>
                <a:cs typeface="Times New Roman" panose="02020603050405020304" pitchFamily="18" charset="0"/>
              </a:rPr>
              <a:t> P, </a:t>
            </a:r>
            <a:r>
              <a:rPr lang="en-US" sz="1000" dirty="0" err="1" smtClean="0">
                <a:latin typeface="Times New Roman" panose="02020603050405020304" pitchFamily="18" charset="0"/>
                <a:cs typeface="Times New Roman" panose="02020603050405020304" pitchFamily="18" charset="0"/>
              </a:rPr>
              <a:t>Roederer</a:t>
            </a:r>
            <a:r>
              <a:rPr lang="en-US" sz="1000" dirty="0" smtClean="0">
                <a:latin typeface="Times New Roman" panose="02020603050405020304" pitchFamily="18" charset="0"/>
                <a:cs typeface="Times New Roman" panose="02020603050405020304" pitchFamily="18" charset="0"/>
              </a:rPr>
              <a:t> G, </a:t>
            </a:r>
            <a:r>
              <a:rPr lang="en-US" sz="1000" dirty="0" err="1" smtClean="0">
                <a:latin typeface="Times New Roman" panose="02020603050405020304" pitchFamily="18" charset="0"/>
                <a:cs typeface="Times New Roman" panose="02020603050405020304" pitchFamily="18" charset="0"/>
              </a:rPr>
              <a:t>Dufour</a:t>
            </a:r>
            <a:r>
              <a:rPr lang="en-US" sz="1000" dirty="0" smtClean="0">
                <a:latin typeface="Times New Roman" panose="02020603050405020304" pitchFamily="18" charset="0"/>
                <a:cs typeface="Times New Roman" panose="02020603050405020304" pitchFamily="18" charset="0"/>
              </a:rPr>
              <a:t> R. Myotoxicity of statins: Mechanism of action. </a:t>
            </a:r>
            <a:r>
              <a:rPr lang="en-US" sz="1000" dirty="0" err="1" smtClean="0">
                <a:latin typeface="Times New Roman" panose="02020603050405020304" pitchFamily="18" charset="0"/>
                <a:cs typeface="Times New Roman" panose="02020603050405020304" pitchFamily="18" charset="0"/>
              </a:rPr>
              <a:t>Pharmacol</a:t>
            </a:r>
            <a:r>
              <a:rPr lang="en-US" sz="1000" dirty="0" smtClean="0">
                <a:latin typeface="Times New Roman" panose="02020603050405020304" pitchFamily="18" charset="0"/>
                <a:cs typeface="Times New Roman" panose="02020603050405020304" pitchFamily="18" charset="0"/>
              </a:rPr>
              <a:t> </a:t>
            </a:r>
            <a:r>
              <a:rPr lang="en-US" sz="1000" dirty="0" err="1" smtClean="0">
                <a:latin typeface="Times New Roman" panose="02020603050405020304" pitchFamily="18" charset="0"/>
                <a:cs typeface="Times New Roman" panose="02020603050405020304" pitchFamily="18" charset="0"/>
              </a:rPr>
              <a:t>Ther</a:t>
            </a:r>
            <a:r>
              <a:rPr lang="en-US" sz="1000" dirty="0" smtClean="0">
                <a:latin typeface="Times New Roman" panose="02020603050405020304" pitchFamily="18" charset="0"/>
                <a:cs typeface="Times New Roman" panose="02020603050405020304" pitchFamily="18" charset="0"/>
              </a:rPr>
              <a:t>. 2017;175:1-16. </a:t>
            </a:r>
            <a:r>
              <a:rPr lang="en-US" sz="1000" dirty="0" err="1" smtClean="0">
                <a:latin typeface="Times New Roman" panose="02020603050405020304" pitchFamily="18" charset="0"/>
                <a:cs typeface="Times New Roman" panose="02020603050405020304" pitchFamily="18" charset="0"/>
              </a:rPr>
              <a:t>doi</a:t>
            </a:r>
            <a:r>
              <a:rPr lang="en-US" sz="1000" dirty="0" smtClean="0">
                <a:latin typeface="Times New Roman" panose="02020603050405020304" pitchFamily="18" charset="0"/>
                <a:cs typeface="Times New Roman" panose="02020603050405020304" pitchFamily="18" charset="0"/>
              </a:rPr>
              <a:t>: 10.1016/j.pharmthera.2017.02.029.</a:t>
            </a:r>
            <a:endParaRPr lang="en-US" sz="1000" dirty="0">
              <a:latin typeface="Times New Roman" panose="02020603050405020304" pitchFamily="18" charset="0"/>
              <a:cs typeface="Times New Roman" panose="02020603050405020304" pitchFamily="18" charset="0"/>
            </a:endParaRPr>
          </a:p>
        </p:txBody>
      </p:sp>
      <p:sp>
        <p:nvSpPr>
          <p:cNvPr id="6" name="Rectangle 5"/>
          <p:cNvSpPr/>
          <p:nvPr/>
        </p:nvSpPr>
        <p:spPr>
          <a:xfrm>
            <a:off x="2286000" y="1447800"/>
            <a:ext cx="5562600" cy="990600"/>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983193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381000"/>
            <a:ext cx="8382000" cy="5745163"/>
          </a:xfrm>
        </p:spPr>
        <p:txBody>
          <a:bodyPr>
            <a:normAutofit fontScale="92500" lnSpcReduction="20000"/>
          </a:bodyPr>
          <a:lstStyle/>
          <a:p>
            <a:r>
              <a:rPr lang="sr-Cyrl-RS" sz="2400" dirty="0" smtClean="0">
                <a:latin typeface="Times New Roman" panose="02020603050405020304" pitchFamily="18" charset="0"/>
                <a:cs typeface="Times New Roman" panose="02020603050405020304" pitchFamily="18" charset="0"/>
              </a:rPr>
              <a:t>Компензаторна улога јетре обухвата повећање броја рецептора за преузимање липопротеинских честица, које на својој површини поседују аполипопротеин В100, односно </a:t>
            </a:r>
            <a:r>
              <a:rPr lang="en-US" sz="2400" dirty="0" smtClean="0">
                <a:latin typeface="Times New Roman" panose="02020603050405020304" pitchFamily="18" charset="0"/>
                <a:cs typeface="Times New Roman" panose="02020603050405020304" pitchFamily="18" charset="0"/>
              </a:rPr>
              <a:t>LDL </a:t>
            </a:r>
            <a:r>
              <a:rPr lang="sr-Cyrl-RS" sz="2400" dirty="0" smtClean="0">
                <a:latin typeface="Times New Roman" panose="02020603050405020304" pitchFamily="18" charset="0"/>
                <a:cs typeface="Times New Roman" panose="02020603050405020304" pitchFamily="18" charset="0"/>
              </a:rPr>
              <a:t>честица, као и </a:t>
            </a:r>
            <a:r>
              <a:rPr lang="en-US" sz="2400" dirty="0" smtClean="0">
                <a:latin typeface="Times New Roman" panose="02020603050405020304" pitchFamily="18" charset="0"/>
                <a:cs typeface="Times New Roman" panose="02020603050405020304" pitchFamily="18" charset="0"/>
              </a:rPr>
              <a:t>VLDL </a:t>
            </a:r>
            <a:r>
              <a:rPr lang="sr-Cyrl-RS" sz="2400" dirty="0" smtClean="0">
                <a:latin typeface="Times New Roman" panose="02020603050405020304" pitchFamily="18" charset="0"/>
                <a:cs typeface="Times New Roman" panose="02020603050405020304" pitchFamily="18" charset="0"/>
              </a:rPr>
              <a:t>ремнант честица, што смањује њихово присуство у циркулацији. </a:t>
            </a:r>
          </a:p>
          <a:p>
            <a:endParaRPr lang="sr-Cyrl-RS" sz="2400" dirty="0">
              <a:latin typeface="Times New Roman" panose="02020603050405020304" pitchFamily="18" charset="0"/>
              <a:cs typeface="Times New Roman" panose="02020603050405020304" pitchFamily="18" charset="0"/>
            </a:endParaRPr>
          </a:p>
          <a:p>
            <a:r>
              <a:rPr lang="sr-Cyrl-RS" sz="2400" dirty="0" smtClean="0">
                <a:latin typeface="Times New Roman" panose="02020603050405020304" pitchFamily="18" charset="0"/>
                <a:cs typeface="Times New Roman" panose="02020603050405020304" pitchFamily="18" charset="0"/>
              </a:rPr>
              <a:t>Применом статина се индиректно смањује стварање холестерола и жучних соли.</a:t>
            </a:r>
          </a:p>
          <a:p>
            <a:pPr marL="0" indent="0">
              <a:buNone/>
            </a:pPr>
            <a:endParaRPr lang="sr-Cyrl-RS" sz="2400" dirty="0" smtClean="0">
              <a:latin typeface="Times New Roman" panose="02020603050405020304" pitchFamily="18" charset="0"/>
              <a:cs typeface="Times New Roman" panose="02020603050405020304" pitchFamily="18" charset="0"/>
            </a:endParaRPr>
          </a:p>
          <a:p>
            <a:r>
              <a:rPr lang="sr-Cyrl-RS" sz="2400" dirty="0">
                <a:latin typeface="Times New Roman"/>
                <a:ea typeface="Calibri"/>
                <a:cs typeface="Times New Roman"/>
              </a:rPr>
              <a:t>Х</a:t>
            </a:r>
            <a:r>
              <a:rPr lang="sr-Cyrl-RS" sz="2400" dirty="0" smtClean="0">
                <a:effectLst/>
                <a:latin typeface="Times New Roman"/>
                <a:ea typeface="Calibri"/>
                <a:cs typeface="Times New Roman"/>
              </a:rPr>
              <a:t>олестерол-независна индиректна дејства статина на кардиоваскуларни систем: </a:t>
            </a:r>
            <a:endParaRPr lang="en-US" sz="2000" dirty="0">
              <a:ea typeface="Calibri"/>
              <a:cs typeface="Times New Roman"/>
            </a:endParaRPr>
          </a:p>
          <a:p>
            <a:pPr marL="114300" indent="0" algn="just">
              <a:lnSpc>
                <a:spcPct val="115000"/>
              </a:lnSpc>
              <a:spcAft>
                <a:spcPts val="0"/>
              </a:spcAft>
              <a:buNone/>
            </a:pPr>
            <a:r>
              <a:rPr lang="sr-Cyrl-RS" sz="2400" dirty="0" smtClean="0">
                <a:effectLst/>
                <a:latin typeface="Times New Roman"/>
                <a:ea typeface="Calibri"/>
                <a:cs typeface="Times New Roman"/>
              </a:rPr>
              <a:t>-смањење оксидационог стреса;</a:t>
            </a:r>
            <a:endParaRPr lang="en-US" sz="2000" dirty="0">
              <a:ea typeface="Calibri"/>
              <a:cs typeface="Times New Roman"/>
            </a:endParaRPr>
          </a:p>
          <a:p>
            <a:pPr marL="114300" indent="0" algn="just">
              <a:lnSpc>
                <a:spcPct val="115000"/>
              </a:lnSpc>
              <a:spcAft>
                <a:spcPts val="0"/>
              </a:spcAft>
              <a:buNone/>
            </a:pPr>
            <a:r>
              <a:rPr lang="sr-Cyrl-RS" sz="2400" dirty="0" smtClean="0">
                <a:effectLst/>
                <a:latin typeface="Times New Roman"/>
                <a:ea typeface="Calibri"/>
                <a:cs typeface="Times New Roman"/>
              </a:rPr>
              <a:t>-антиинфламаторно дејство;</a:t>
            </a:r>
            <a:endParaRPr lang="en-US" sz="2000" dirty="0">
              <a:ea typeface="Calibri"/>
              <a:cs typeface="Times New Roman"/>
            </a:endParaRPr>
          </a:p>
          <a:p>
            <a:pPr marL="114300" indent="0" algn="just">
              <a:lnSpc>
                <a:spcPct val="115000"/>
              </a:lnSpc>
              <a:spcAft>
                <a:spcPts val="0"/>
              </a:spcAft>
              <a:buNone/>
            </a:pPr>
            <a:r>
              <a:rPr lang="sr-Cyrl-RS" sz="2400" dirty="0" smtClean="0">
                <a:effectLst/>
                <a:latin typeface="Times New Roman"/>
                <a:ea typeface="Calibri"/>
                <a:cs typeface="Times New Roman"/>
              </a:rPr>
              <a:t>-смањење агрегације тромбоцита;</a:t>
            </a:r>
            <a:endParaRPr lang="en-US" sz="2000" dirty="0">
              <a:ea typeface="Calibri"/>
              <a:cs typeface="Times New Roman"/>
            </a:endParaRPr>
          </a:p>
          <a:p>
            <a:pPr marL="114300" indent="0" algn="just">
              <a:lnSpc>
                <a:spcPct val="115000"/>
              </a:lnSpc>
              <a:spcAft>
                <a:spcPts val="0"/>
              </a:spcAft>
              <a:buNone/>
            </a:pPr>
            <a:r>
              <a:rPr lang="sr-Cyrl-RS" sz="2400" dirty="0" smtClean="0">
                <a:effectLst/>
                <a:latin typeface="Times New Roman"/>
                <a:ea typeface="Calibri"/>
                <a:cs typeface="Times New Roman"/>
              </a:rPr>
              <a:t>-стабилизација атеросклеротског плака;</a:t>
            </a:r>
            <a:endParaRPr lang="en-US" sz="2000" dirty="0">
              <a:ea typeface="Calibri"/>
              <a:cs typeface="Times New Roman"/>
            </a:endParaRPr>
          </a:p>
          <a:p>
            <a:pPr marL="114300" indent="0" algn="just">
              <a:lnSpc>
                <a:spcPct val="115000"/>
              </a:lnSpc>
              <a:spcAft>
                <a:spcPts val="0"/>
              </a:spcAft>
              <a:buNone/>
            </a:pPr>
            <a:r>
              <a:rPr lang="sr-Cyrl-RS" sz="2400" dirty="0" smtClean="0">
                <a:effectLst/>
                <a:latin typeface="Times New Roman"/>
                <a:ea typeface="Calibri"/>
                <a:cs typeface="Times New Roman"/>
              </a:rPr>
              <a:t>-повољно дејство на васкуларни тонус.</a:t>
            </a:r>
            <a:endParaRPr lang="en-US" sz="2000" dirty="0">
              <a:ea typeface="Calibri"/>
              <a:cs typeface="Times New Roman"/>
            </a:endParaRPr>
          </a:p>
          <a:p>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946688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990600" y="914400"/>
            <a:ext cx="7244771" cy="5470541"/>
          </a:xfrm>
        </p:spPr>
      </p:pic>
      <p:sp>
        <p:nvSpPr>
          <p:cNvPr id="10" name="Rectangle 9"/>
          <p:cNvSpPr/>
          <p:nvPr/>
        </p:nvSpPr>
        <p:spPr>
          <a:xfrm>
            <a:off x="990600" y="4572000"/>
            <a:ext cx="2133600" cy="1371600"/>
          </a:xfrm>
          <a:prstGeom prst="rect">
            <a:avLst/>
          </a:prstGeom>
          <a:noFill/>
          <a:ln w="38100">
            <a:solidFill>
              <a:srgbClr val="C0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11" name="TextBox 10"/>
          <p:cNvSpPr txBox="1"/>
          <p:nvPr/>
        </p:nvSpPr>
        <p:spPr>
          <a:xfrm>
            <a:off x="554181" y="69273"/>
            <a:ext cx="8174182" cy="830997"/>
          </a:xfrm>
          <a:prstGeom prst="rect">
            <a:avLst/>
          </a:prstGeom>
          <a:noFill/>
        </p:spPr>
        <p:txBody>
          <a:bodyPr wrap="square" rtlCol="0">
            <a:spAutoFit/>
          </a:bodyPr>
          <a:lstStyle/>
          <a:p>
            <a:pPr algn="ctr"/>
            <a:r>
              <a:rPr lang="sr-Cyrl-RS" sz="2400" b="1" dirty="0" smtClean="0">
                <a:latin typeface="Times New Roman" panose="02020603050405020304" pitchFamily="18" charset="0"/>
                <a:cs typeface="Times New Roman" panose="02020603050405020304" pitchFamily="18" charset="0"/>
              </a:rPr>
              <a:t>Механизам који се налази у основи претходно наведених дејстава статина</a:t>
            </a:r>
            <a:endParaRPr lang="en-US" sz="2400" b="1" dirty="0">
              <a:latin typeface="Times New Roman" panose="02020603050405020304" pitchFamily="18" charset="0"/>
              <a:cs typeface="Times New Roman" panose="02020603050405020304" pitchFamily="18" charset="0"/>
            </a:endParaRPr>
          </a:p>
        </p:txBody>
      </p:sp>
      <p:sp>
        <p:nvSpPr>
          <p:cNvPr id="12" name="TextBox 11"/>
          <p:cNvSpPr txBox="1"/>
          <p:nvPr/>
        </p:nvSpPr>
        <p:spPr>
          <a:xfrm>
            <a:off x="545082" y="6498609"/>
            <a:ext cx="7391400" cy="246221"/>
          </a:xfrm>
          <a:prstGeom prst="rect">
            <a:avLst/>
          </a:prstGeom>
          <a:noFill/>
        </p:spPr>
        <p:txBody>
          <a:bodyPr wrap="square" rtlCol="0">
            <a:spAutoFit/>
          </a:bodyPr>
          <a:lstStyle/>
          <a:p>
            <a:r>
              <a:rPr lang="en-US" sz="1000" dirty="0" err="1" smtClean="0">
                <a:latin typeface="Times New Roman" panose="02020603050405020304" pitchFamily="18" charset="0"/>
                <a:cs typeface="Times New Roman" panose="02020603050405020304" pitchFamily="18" charset="0"/>
              </a:rPr>
              <a:t>Egom</a:t>
            </a:r>
            <a:r>
              <a:rPr lang="en-US" sz="1000" dirty="0" smtClean="0">
                <a:latin typeface="Times New Roman" panose="02020603050405020304" pitchFamily="18" charset="0"/>
                <a:cs typeface="Times New Roman" panose="02020603050405020304" pitchFamily="18" charset="0"/>
              </a:rPr>
              <a:t> EE, </a:t>
            </a:r>
            <a:r>
              <a:rPr lang="en-US" sz="1000" dirty="0" err="1" smtClean="0">
                <a:latin typeface="Times New Roman" panose="02020603050405020304" pitchFamily="18" charset="0"/>
                <a:cs typeface="Times New Roman" panose="02020603050405020304" pitchFamily="18" charset="0"/>
              </a:rPr>
              <a:t>Hafeez</a:t>
            </a:r>
            <a:r>
              <a:rPr lang="en-US" sz="1000" dirty="0" smtClean="0">
                <a:latin typeface="Times New Roman" panose="02020603050405020304" pitchFamily="18" charset="0"/>
                <a:cs typeface="Times New Roman" panose="02020603050405020304" pitchFamily="18" charset="0"/>
              </a:rPr>
              <a:t> H. Biochemistry of Statins. </a:t>
            </a:r>
            <a:r>
              <a:rPr lang="en-US" sz="1000" dirty="0" err="1" smtClean="0">
                <a:latin typeface="Times New Roman" panose="02020603050405020304" pitchFamily="18" charset="0"/>
                <a:cs typeface="Times New Roman" panose="02020603050405020304" pitchFamily="18" charset="0"/>
              </a:rPr>
              <a:t>Adv</a:t>
            </a:r>
            <a:r>
              <a:rPr lang="en-US" sz="1000" dirty="0" smtClean="0">
                <a:latin typeface="Times New Roman" panose="02020603050405020304" pitchFamily="18" charset="0"/>
                <a:cs typeface="Times New Roman" panose="02020603050405020304" pitchFamily="18" charset="0"/>
              </a:rPr>
              <a:t> </a:t>
            </a:r>
            <a:r>
              <a:rPr lang="en-US" sz="1000" dirty="0" err="1" smtClean="0">
                <a:latin typeface="Times New Roman" panose="02020603050405020304" pitchFamily="18" charset="0"/>
                <a:cs typeface="Times New Roman" panose="02020603050405020304" pitchFamily="18" charset="0"/>
              </a:rPr>
              <a:t>Clin</a:t>
            </a:r>
            <a:r>
              <a:rPr lang="en-US" sz="1000" dirty="0" smtClean="0">
                <a:latin typeface="Times New Roman" panose="02020603050405020304" pitchFamily="18" charset="0"/>
                <a:cs typeface="Times New Roman" panose="02020603050405020304" pitchFamily="18" charset="0"/>
              </a:rPr>
              <a:t> Chem. 2016;73:127-68. </a:t>
            </a:r>
            <a:r>
              <a:rPr lang="en-US" sz="1000" dirty="0" err="1" smtClean="0">
                <a:latin typeface="Times New Roman" panose="02020603050405020304" pitchFamily="18" charset="0"/>
                <a:cs typeface="Times New Roman" panose="02020603050405020304" pitchFamily="18" charset="0"/>
              </a:rPr>
              <a:t>doi</a:t>
            </a:r>
            <a:r>
              <a:rPr lang="en-US" sz="1000" dirty="0" smtClean="0">
                <a:latin typeface="Times New Roman" panose="02020603050405020304" pitchFamily="18" charset="0"/>
                <a:cs typeface="Times New Roman" panose="02020603050405020304" pitchFamily="18" charset="0"/>
              </a:rPr>
              <a:t>: 10.1016/bs.acc.2015.10.005.</a:t>
            </a:r>
            <a:endParaRPr lang="en-US" sz="1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432671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33400" y="457200"/>
            <a:ext cx="6553200" cy="430887"/>
          </a:xfrm>
          <a:prstGeom prst="rect">
            <a:avLst/>
          </a:prstGeom>
          <a:noFill/>
        </p:spPr>
        <p:txBody>
          <a:bodyPr wrap="square" rtlCol="0">
            <a:spAutoFit/>
          </a:bodyPr>
          <a:lstStyle/>
          <a:p>
            <a:r>
              <a:rPr lang="ru-RU" sz="2200" b="1" dirty="0" smtClean="0">
                <a:latin typeface="Times New Roman" panose="02020603050405020304" pitchFamily="18" charset="0"/>
                <a:cs typeface="Times New Roman" panose="02020603050405020304" pitchFamily="18" charset="0"/>
              </a:rPr>
              <a:t>Утицај статина на оксидациони стрес</a:t>
            </a:r>
            <a:endParaRPr lang="en-US" sz="2200" b="1" dirty="0">
              <a:latin typeface="Times New Roman" panose="02020603050405020304" pitchFamily="18" charset="0"/>
              <a:cs typeface="Times New Roman" panose="02020603050405020304" pitchFamily="18" charset="0"/>
            </a:endParaRPr>
          </a:p>
        </p:txBody>
      </p:sp>
      <p:sp>
        <p:nvSpPr>
          <p:cNvPr id="5" name="TextBox 4"/>
          <p:cNvSpPr txBox="1"/>
          <p:nvPr/>
        </p:nvSpPr>
        <p:spPr>
          <a:xfrm>
            <a:off x="685800" y="1600200"/>
            <a:ext cx="7010400" cy="369332"/>
          </a:xfrm>
          <a:prstGeom prst="rect">
            <a:avLst/>
          </a:prstGeom>
          <a:noFill/>
        </p:spPr>
        <p:txBody>
          <a:bodyPr wrap="square" rtlCol="0">
            <a:spAutoFit/>
          </a:bodyPr>
          <a:lstStyle/>
          <a:p>
            <a:endParaRPr lang="en-US" dirty="0"/>
          </a:p>
        </p:txBody>
      </p:sp>
      <p:sp>
        <p:nvSpPr>
          <p:cNvPr id="6" name="TextBox 5"/>
          <p:cNvSpPr txBox="1"/>
          <p:nvPr/>
        </p:nvSpPr>
        <p:spPr>
          <a:xfrm>
            <a:off x="533400" y="1066800"/>
            <a:ext cx="6553200" cy="923330"/>
          </a:xfrm>
          <a:prstGeom prst="rect">
            <a:avLst/>
          </a:prstGeom>
          <a:noFill/>
        </p:spPr>
        <p:txBody>
          <a:bodyPr wrap="square" rtlCol="0">
            <a:spAutoFit/>
          </a:bodyPr>
          <a:lstStyle/>
          <a:p>
            <a:r>
              <a:rPr lang="ru-RU" dirty="0" smtClean="0">
                <a:latin typeface="Times New Roman" panose="02020603050405020304" pitchFamily="18" charset="0"/>
                <a:cs typeface="Times New Roman" panose="02020603050405020304" pitchFamily="18" charset="0"/>
              </a:rPr>
              <a:t>Статини блокадом настанка мевалоната не спречавају само синтезу холестерола већ и производњу неких дугих молекула попут коензима Q (убихинона). </a:t>
            </a:r>
            <a:endParaRPr lang="en-US" dirty="0">
              <a:latin typeface="Times New Roman" panose="02020603050405020304" pitchFamily="18" charset="0"/>
              <a:cs typeface="Times New Roman" panose="02020603050405020304" pitchFamily="18" charset="0"/>
            </a:endParaRPr>
          </a:p>
        </p:txBody>
      </p:sp>
      <p:sp>
        <p:nvSpPr>
          <p:cNvPr id="7" name="TextBox 6"/>
          <p:cNvSpPr txBox="1"/>
          <p:nvPr/>
        </p:nvSpPr>
        <p:spPr>
          <a:xfrm>
            <a:off x="547254" y="2286000"/>
            <a:ext cx="6234545" cy="1200329"/>
          </a:xfrm>
          <a:prstGeom prst="rect">
            <a:avLst/>
          </a:prstGeom>
          <a:noFill/>
        </p:spPr>
        <p:txBody>
          <a:bodyPr wrap="square" rtlCol="0">
            <a:spAutoFit/>
          </a:bodyPr>
          <a:lstStyle/>
          <a:p>
            <a:r>
              <a:rPr lang="ru-RU" dirty="0" smtClean="0">
                <a:latin typeface="Times New Roman" panose="02020603050405020304" pitchFamily="18" charset="0"/>
                <a:cs typeface="Times New Roman" panose="02020603050405020304" pitchFamily="18" charset="0"/>
              </a:rPr>
              <a:t>Смањење продукције коензима Q у оквиру атеросклеротског плака доводи и до смањења продукције слободних кисеоничних радикала, јер се тиме директно утиче на процес преноса електрона у оквиру комплекса респираторног ланца.</a:t>
            </a:r>
            <a:endParaRPr lang="en-US" dirty="0">
              <a:latin typeface="Times New Roman" panose="02020603050405020304" pitchFamily="18" charset="0"/>
              <a:cs typeface="Times New Roman" panose="02020603050405020304" pitchFamily="18" charset="0"/>
            </a:endParaRPr>
          </a:p>
        </p:txBody>
      </p:sp>
      <p:sp>
        <p:nvSpPr>
          <p:cNvPr id="8" name="TextBox 7"/>
          <p:cNvSpPr txBox="1"/>
          <p:nvPr/>
        </p:nvSpPr>
        <p:spPr>
          <a:xfrm>
            <a:off x="495300" y="3962400"/>
            <a:ext cx="6629400" cy="923330"/>
          </a:xfrm>
          <a:prstGeom prst="rect">
            <a:avLst/>
          </a:prstGeom>
          <a:noFill/>
        </p:spPr>
        <p:txBody>
          <a:bodyPr wrap="square" rtlCol="0">
            <a:spAutoFit/>
          </a:bodyPr>
          <a:lstStyle/>
          <a:p>
            <a:r>
              <a:rPr lang="sr-Cyrl-RS" dirty="0">
                <a:latin typeface="Times New Roman" panose="02020603050405020304" pitchFamily="18" charset="0"/>
                <a:cs typeface="Times New Roman" panose="02020603050405020304" pitchFamily="18" charset="0"/>
              </a:rPr>
              <a:t>С</a:t>
            </a:r>
            <a:r>
              <a:rPr lang="sr-Cyrl-RS" dirty="0" smtClean="0">
                <a:latin typeface="Times New Roman" panose="02020603050405020304" pitchFamily="18" charset="0"/>
                <a:cs typeface="Times New Roman" panose="02020603050405020304" pitchFamily="18" charset="0"/>
              </a:rPr>
              <a:t>татини смањују и однос коензима </a:t>
            </a:r>
            <a:r>
              <a:rPr lang="en-US" dirty="0" smtClean="0">
                <a:latin typeface="Times New Roman" panose="02020603050405020304" pitchFamily="18" charset="0"/>
                <a:cs typeface="Times New Roman" panose="02020603050405020304" pitchFamily="18" charset="0"/>
              </a:rPr>
              <a:t>NAD</a:t>
            </a:r>
            <a:r>
              <a:rPr lang="en-US" baseline="30000" dirty="0" smtClean="0">
                <a:latin typeface="Times New Roman" panose="02020603050405020304" pitchFamily="18" charset="0"/>
                <a:cs typeface="Times New Roman" panose="02020603050405020304" pitchFamily="18" charset="0"/>
              </a:rPr>
              <a:t>+</a:t>
            </a:r>
            <a:r>
              <a:rPr lang="en-US" dirty="0" smtClean="0">
                <a:latin typeface="Times New Roman" panose="02020603050405020304" pitchFamily="18" charset="0"/>
                <a:cs typeface="Times New Roman" panose="02020603050405020304" pitchFamily="18" charset="0"/>
              </a:rPr>
              <a:t>/NADH </a:t>
            </a:r>
            <a:r>
              <a:rPr lang="sr-Cyrl-RS" dirty="0" smtClean="0">
                <a:latin typeface="Times New Roman" panose="02020603050405020304" pitchFamily="18" charset="0"/>
                <a:cs typeface="Times New Roman" panose="02020603050405020304" pitchFamily="18" charset="0"/>
              </a:rPr>
              <a:t>и повећавају експресију гена за антиоксидационе ензиме, попут хемоксигеназе-1, супероксид-дизмутазе и глутатион-пероксидазе</a:t>
            </a: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4293451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buNone/>
            </a:pPr>
            <a:r>
              <a:rPr lang="sr-Cyrl-RS" sz="2000" dirty="0">
                <a:latin typeface="Times New Roman" panose="02020603050405020304" pitchFamily="18" charset="0"/>
                <a:cs typeface="Times New Roman" panose="02020603050405020304" pitchFamily="18" charset="0"/>
              </a:rPr>
              <a:t>С</a:t>
            </a:r>
            <a:r>
              <a:rPr lang="sr-Cyrl-RS" sz="2000" dirty="0" smtClean="0">
                <a:latin typeface="Times New Roman" panose="02020603050405020304" pitchFamily="18" charset="0"/>
                <a:cs typeface="Times New Roman" panose="02020603050405020304" pitchFamily="18" charset="0"/>
              </a:rPr>
              <a:t>татини смањују продукцију проинфламаторних цитокина попут:</a:t>
            </a:r>
          </a:p>
          <a:p>
            <a:pPr marL="0" indent="0">
              <a:buNone/>
            </a:pPr>
            <a:r>
              <a:rPr lang="sr-Cyrl-RS" sz="2000" dirty="0" smtClean="0">
                <a:latin typeface="Times New Roman" panose="02020603050405020304" pitchFamily="18" charset="0"/>
                <a:cs typeface="Times New Roman" panose="02020603050405020304" pitchFamily="18" charset="0"/>
              </a:rPr>
              <a:t> -интерлеукина (интерлеукин 1</a:t>
            </a:r>
            <a:r>
              <a:rPr lang="en-US" sz="2000" dirty="0" smtClean="0">
                <a:latin typeface="Times New Roman" panose="02020603050405020304" pitchFamily="18" charset="0"/>
                <a:cs typeface="Times New Roman" panose="02020603050405020304" pitchFamily="18" charset="0"/>
              </a:rPr>
              <a:t>b) </a:t>
            </a:r>
            <a:endParaRPr lang="sr-Cyrl-RS" sz="2000" dirty="0">
              <a:latin typeface="Times New Roman" panose="02020603050405020304" pitchFamily="18" charset="0"/>
              <a:cs typeface="Times New Roman" panose="02020603050405020304" pitchFamily="18" charset="0"/>
            </a:endParaRPr>
          </a:p>
          <a:p>
            <a:pPr marL="0" indent="0">
              <a:buNone/>
            </a:pPr>
            <a:r>
              <a:rPr lang="sr-Cyrl-RS" sz="2000" dirty="0" smtClean="0">
                <a:latin typeface="Times New Roman" panose="02020603050405020304" pitchFamily="18" charset="0"/>
                <a:cs typeface="Times New Roman" panose="02020603050405020304" pitchFamily="18" charset="0"/>
              </a:rPr>
              <a:t> -</a:t>
            </a:r>
            <a:r>
              <a:rPr lang="en-US" sz="2000" dirty="0" smtClean="0">
                <a:latin typeface="Times New Roman" panose="02020603050405020304" pitchFamily="18" charset="0"/>
                <a:cs typeface="Times New Roman" panose="02020603050405020304" pitchFamily="18" charset="0"/>
              </a:rPr>
              <a:t>TNF-</a:t>
            </a:r>
            <a:r>
              <a:rPr lang="el-GR" sz="2000" dirty="0" smtClean="0">
                <a:latin typeface="Times New Roman" panose="02020603050405020304" pitchFamily="18" charset="0"/>
                <a:cs typeface="Times New Roman" panose="02020603050405020304" pitchFamily="18" charset="0"/>
              </a:rPr>
              <a:t>α. </a:t>
            </a:r>
            <a:endParaRPr lang="sr-Cyrl-RS" sz="2000" dirty="0" smtClean="0">
              <a:latin typeface="Times New Roman" panose="02020603050405020304" pitchFamily="18" charset="0"/>
              <a:cs typeface="Times New Roman" panose="02020603050405020304" pitchFamily="18" charset="0"/>
            </a:endParaRPr>
          </a:p>
          <a:p>
            <a:pPr marL="0" indent="0">
              <a:buNone/>
            </a:pPr>
            <a:r>
              <a:rPr lang="sr-Cyrl-RS" sz="2000" dirty="0">
                <a:latin typeface="Times New Roman" panose="02020603050405020304" pitchFamily="18" charset="0"/>
                <a:cs typeface="Times New Roman" panose="02020603050405020304" pitchFamily="18" charset="0"/>
              </a:rPr>
              <a:t>С</a:t>
            </a:r>
            <a:r>
              <a:rPr lang="sr-Cyrl-RS" sz="2000" dirty="0" smtClean="0">
                <a:latin typeface="Times New Roman" panose="02020603050405020304" pitchFamily="18" charset="0"/>
                <a:cs typeface="Times New Roman" panose="02020603050405020304" pitchFamily="18" charset="0"/>
              </a:rPr>
              <a:t>мањује се и продукција С реактивног протеина (чак и код пацијената без хиперлипидемије), серумског амилоида А и адхезивних молекула.</a:t>
            </a:r>
          </a:p>
          <a:p>
            <a:pPr marL="0" indent="0">
              <a:buNone/>
            </a:pPr>
            <a:endParaRPr lang="sr-Cyrl-RS" sz="2000" dirty="0">
              <a:latin typeface="Times New Roman" panose="02020603050405020304" pitchFamily="18" charset="0"/>
              <a:cs typeface="Times New Roman" panose="02020603050405020304" pitchFamily="18" charset="0"/>
            </a:endParaRPr>
          </a:p>
          <a:p>
            <a:pPr marL="0" indent="0">
              <a:buNone/>
            </a:pPr>
            <a:r>
              <a:rPr lang="ru-RU" sz="2000" dirty="0" smtClean="0">
                <a:latin typeface="Times New Roman" panose="02020603050405020304" pitchFamily="18" charset="0"/>
                <a:cs typeface="Times New Roman" panose="02020603050405020304" pitchFamily="18" charset="0"/>
              </a:rPr>
              <a:t>Механизам доприноса антиинфламаторном дејству у основи има активирање транскрипције гена за NO-синтазу и модулацију њене активности у ендотелу</a:t>
            </a:r>
            <a:endParaRPr lang="en-US" sz="2000" dirty="0">
              <a:latin typeface="Times New Roman" panose="02020603050405020304" pitchFamily="18" charset="0"/>
              <a:cs typeface="Times New Roman" panose="02020603050405020304" pitchFamily="18" charset="0"/>
            </a:endParaRPr>
          </a:p>
        </p:txBody>
      </p:sp>
      <p:sp>
        <p:nvSpPr>
          <p:cNvPr id="4" name="TextBox 3"/>
          <p:cNvSpPr txBox="1"/>
          <p:nvPr/>
        </p:nvSpPr>
        <p:spPr>
          <a:xfrm>
            <a:off x="457200" y="457200"/>
            <a:ext cx="5791200" cy="430887"/>
          </a:xfrm>
          <a:prstGeom prst="rect">
            <a:avLst/>
          </a:prstGeom>
          <a:noFill/>
        </p:spPr>
        <p:txBody>
          <a:bodyPr wrap="square" rtlCol="0">
            <a:spAutoFit/>
          </a:bodyPr>
          <a:lstStyle/>
          <a:p>
            <a:r>
              <a:rPr lang="sr-Cyrl-RS" sz="2200" b="1" dirty="0" smtClean="0">
                <a:latin typeface="Times New Roman" panose="02020603050405020304" pitchFamily="18" charset="0"/>
                <a:cs typeface="Times New Roman" panose="02020603050405020304" pitchFamily="18" charset="0"/>
              </a:rPr>
              <a:t>Антиинфламаторно дејство статина</a:t>
            </a:r>
            <a:endParaRPr lang="en-US" sz="22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63844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33400" y="1007147"/>
            <a:ext cx="7048500" cy="2308324"/>
          </a:xfrm>
          <a:prstGeom prst="rect">
            <a:avLst/>
          </a:prstGeom>
          <a:noFill/>
        </p:spPr>
        <p:txBody>
          <a:bodyPr wrap="square" rtlCol="0">
            <a:spAutoFit/>
          </a:bodyPr>
          <a:lstStyle/>
          <a:p>
            <a:r>
              <a:rPr lang="sr-Cyrl-RS" dirty="0" smtClean="0">
                <a:latin typeface="Times New Roman" panose="02020603050405020304" pitchFamily="18" charset="0"/>
                <a:cs typeface="Times New Roman" panose="02020603050405020304" pitchFamily="18" charset="0"/>
              </a:rPr>
              <a:t>Нежељена дејства која се повезују са њиховом применом јесу:</a:t>
            </a:r>
          </a:p>
          <a:p>
            <a:pPr algn="ctr"/>
            <a:r>
              <a:rPr lang="sr-Cyrl-RS" dirty="0" smtClean="0">
                <a:latin typeface="Times New Roman" panose="02020603050405020304" pitchFamily="18" charset="0"/>
                <a:cs typeface="Times New Roman" panose="02020603050405020304" pitchFamily="18" charset="0"/>
              </a:rPr>
              <a:t>- оштећење функције мишића;</a:t>
            </a:r>
          </a:p>
          <a:p>
            <a:pPr algn="ctr"/>
            <a:r>
              <a:rPr lang="sr-Cyrl-RS" dirty="0" smtClean="0">
                <a:latin typeface="Times New Roman" panose="02020603050405020304" pitchFamily="18" charset="0"/>
                <a:cs typeface="Times New Roman" panose="02020603050405020304" pitchFamily="18" charset="0"/>
              </a:rPr>
              <a:t>- хепатотоксичност;</a:t>
            </a:r>
          </a:p>
          <a:p>
            <a:pPr algn="ctr"/>
            <a:r>
              <a:rPr lang="sr-Cyrl-RS" dirty="0" smtClean="0">
                <a:latin typeface="Times New Roman" panose="02020603050405020304" pitchFamily="18" charset="0"/>
                <a:cs typeface="Times New Roman" panose="02020603050405020304" pitchFamily="18" charset="0"/>
              </a:rPr>
              <a:t>- ренална токсичност;</a:t>
            </a:r>
          </a:p>
          <a:p>
            <a:pPr algn="ctr"/>
            <a:r>
              <a:rPr lang="sr-Cyrl-RS" dirty="0" smtClean="0">
                <a:latin typeface="Times New Roman" panose="02020603050405020304" pitchFamily="18" charset="0"/>
                <a:cs typeface="Times New Roman" panose="02020603050405020304" pitchFamily="18" charset="0"/>
              </a:rPr>
              <a:t>- утицај на настанак поремећаја когнитивних функција;</a:t>
            </a:r>
          </a:p>
          <a:p>
            <a:pPr algn="ctr"/>
            <a:r>
              <a:rPr lang="sr-Cyrl-RS" dirty="0" smtClean="0">
                <a:latin typeface="Times New Roman" panose="02020603050405020304" pitchFamily="18" charset="0"/>
                <a:cs typeface="Times New Roman" panose="02020603050405020304" pitchFamily="18" charset="0"/>
              </a:rPr>
              <a:t>- утицај на настанак дијабетеса;</a:t>
            </a:r>
          </a:p>
          <a:p>
            <a:pPr algn="ctr"/>
            <a:r>
              <a:rPr lang="sr-Cyrl-RS" dirty="0" smtClean="0">
                <a:latin typeface="Times New Roman" panose="02020603050405020304" pitchFamily="18" charset="0"/>
                <a:cs typeface="Times New Roman" panose="02020603050405020304" pitchFamily="18" charset="0"/>
              </a:rPr>
              <a:t> - повезаност са повећаним ризиком за настанак одређених типова карцинома.</a:t>
            </a:r>
            <a:endParaRPr lang="sr-Cyrl-RS" dirty="0">
              <a:latin typeface="Times New Roman" panose="02020603050405020304" pitchFamily="18" charset="0"/>
              <a:cs typeface="Times New Roman" panose="02020603050405020304" pitchFamily="18" charset="0"/>
            </a:endParaRPr>
          </a:p>
        </p:txBody>
      </p:sp>
      <p:sp>
        <p:nvSpPr>
          <p:cNvPr id="6" name="TextBox 5"/>
          <p:cNvSpPr txBox="1"/>
          <p:nvPr/>
        </p:nvSpPr>
        <p:spPr>
          <a:xfrm>
            <a:off x="381000" y="290946"/>
            <a:ext cx="6934200" cy="430887"/>
          </a:xfrm>
          <a:prstGeom prst="rect">
            <a:avLst/>
          </a:prstGeom>
          <a:noFill/>
        </p:spPr>
        <p:txBody>
          <a:bodyPr wrap="square" rtlCol="0">
            <a:spAutoFit/>
          </a:bodyPr>
          <a:lstStyle/>
          <a:p>
            <a:r>
              <a:rPr lang="sr-Cyrl-RS" sz="2200" b="1" dirty="0" smtClean="0">
                <a:latin typeface="Times New Roman" panose="02020603050405020304" pitchFamily="18" charset="0"/>
                <a:cs typeface="Times New Roman" panose="02020603050405020304" pitchFamily="18" charset="0"/>
              </a:rPr>
              <a:t>Нежељена дејства статина </a:t>
            </a:r>
            <a:endParaRPr lang="en-US" sz="2200" b="1" dirty="0">
              <a:latin typeface="Times New Roman" panose="02020603050405020304" pitchFamily="18" charset="0"/>
              <a:cs typeface="Times New Roman" panose="02020603050405020304" pitchFamily="18" charset="0"/>
            </a:endParaRPr>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l="4661" t="7384" r="41415" b="61818"/>
          <a:stretch/>
        </p:blipFill>
        <p:spPr>
          <a:xfrm>
            <a:off x="1828800" y="3315471"/>
            <a:ext cx="5486399" cy="3390129"/>
          </a:xfrm>
          <a:prstGeom prst="rect">
            <a:avLst/>
          </a:prstGeom>
        </p:spPr>
      </p:pic>
      <p:sp>
        <p:nvSpPr>
          <p:cNvPr id="8" name="TextBox 7"/>
          <p:cNvSpPr txBox="1"/>
          <p:nvPr/>
        </p:nvSpPr>
        <p:spPr>
          <a:xfrm>
            <a:off x="7301344" y="5892317"/>
            <a:ext cx="1828800" cy="861774"/>
          </a:xfrm>
          <a:prstGeom prst="rect">
            <a:avLst/>
          </a:prstGeom>
          <a:noFill/>
        </p:spPr>
        <p:txBody>
          <a:bodyPr wrap="square" rtlCol="0">
            <a:spAutoFit/>
          </a:bodyPr>
          <a:lstStyle/>
          <a:p>
            <a:r>
              <a:rPr lang="en-US" sz="1000" dirty="0" err="1" smtClean="0">
                <a:latin typeface="Times New Roman" panose="02020603050405020304" pitchFamily="18" charset="0"/>
                <a:cs typeface="Times New Roman" panose="02020603050405020304" pitchFamily="18" charset="0"/>
              </a:rPr>
              <a:t>Adhyaru</a:t>
            </a:r>
            <a:r>
              <a:rPr lang="en-US" sz="1000" dirty="0" smtClean="0">
                <a:latin typeface="Times New Roman" panose="02020603050405020304" pitchFamily="18" charset="0"/>
                <a:cs typeface="Times New Roman" panose="02020603050405020304" pitchFamily="18" charset="0"/>
              </a:rPr>
              <a:t> BB, Jacobson TA. Safety and efficacy of statin therapy. Nat Rev </a:t>
            </a:r>
            <a:r>
              <a:rPr lang="en-US" sz="1000" dirty="0" err="1" smtClean="0">
                <a:latin typeface="Times New Roman" panose="02020603050405020304" pitchFamily="18" charset="0"/>
                <a:cs typeface="Times New Roman" panose="02020603050405020304" pitchFamily="18" charset="0"/>
              </a:rPr>
              <a:t>Cardiol</a:t>
            </a:r>
            <a:r>
              <a:rPr lang="en-US" sz="1000" dirty="0" smtClean="0">
                <a:latin typeface="Times New Roman" panose="02020603050405020304" pitchFamily="18" charset="0"/>
                <a:cs typeface="Times New Roman" panose="02020603050405020304" pitchFamily="18" charset="0"/>
              </a:rPr>
              <a:t>. 2018;15(12):757-769. </a:t>
            </a:r>
            <a:r>
              <a:rPr lang="en-US" sz="1000" dirty="0" err="1" smtClean="0">
                <a:latin typeface="Times New Roman" panose="02020603050405020304" pitchFamily="18" charset="0"/>
                <a:cs typeface="Times New Roman" panose="02020603050405020304" pitchFamily="18" charset="0"/>
              </a:rPr>
              <a:t>doi</a:t>
            </a:r>
            <a:r>
              <a:rPr lang="en-US" sz="1000" dirty="0" smtClean="0">
                <a:latin typeface="Times New Roman" panose="02020603050405020304" pitchFamily="18" charset="0"/>
                <a:cs typeface="Times New Roman" panose="02020603050405020304" pitchFamily="18" charset="0"/>
              </a:rPr>
              <a:t>: 10.1038/s41569-018-0098-5.</a:t>
            </a:r>
            <a:endParaRPr lang="en-US" sz="1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3427631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295400" y="1066800"/>
            <a:ext cx="6695968" cy="4670949"/>
          </a:xfrm>
        </p:spPr>
      </p:pic>
      <p:sp>
        <p:nvSpPr>
          <p:cNvPr id="4" name="TextBox 3"/>
          <p:cNvSpPr txBox="1"/>
          <p:nvPr/>
        </p:nvSpPr>
        <p:spPr>
          <a:xfrm>
            <a:off x="533400" y="381000"/>
            <a:ext cx="5334000" cy="369332"/>
          </a:xfrm>
          <a:prstGeom prst="rect">
            <a:avLst/>
          </a:prstGeom>
          <a:noFill/>
        </p:spPr>
        <p:txBody>
          <a:bodyPr wrap="square" rtlCol="0">
            <a:spAutoFit/>
          </a:bodyPr>
          <a:lstStyle/>
          <a:p>
            <a:r>
              <a:rPr lang="sr-Cyrl-RS" dirty="0" smtClean="0"/>
              <a:t>Механизам настанка оштећења функције мишића</a:t>
            </a:r>
            <a:endParaRPr lang="en-US" dirty="0"/>
          </a:p>
        </p:txBody>
      </p:sp>
      <p:sp>
        <p:nvSpPr>
          <p:cNvPr id="8" name="TextBox 7"/>
          <p:cNvSpPr txBox="1"/>
          <p:nvPr/>
        </p:nvSpPr>
        <p:spPr>
          <a:xfrm>
            <a:off x="381000" y="6466820"/>
            <a:ext cx="8534400" cy="246221"/>
          </a:xfrm>
          <a:prstGeom prst="rect">
            <a:avLst/>
          </a:prstGeom>
          <a:noFill/>
        </p:spPr>
        <p:txBody>
          <a:bodyPr wrap="square" rtlCol="0">
            <a:spAutoFit/>
          </a:bodyPr>
          <a:lstStyle/>
          <a:p>
            <a:r>
              <a:rPr lang="en-US" sz="1000" dirty="0" smtClean="0">
                <a:latin typeface="Times New Roman" panose="02020603050405020304" pitchFamily="18" charset="0"/>
                <a:cs typeface="Times New Roman" panose="02020603050405020304" pitchFamily="18" charset="0"/>
              </a:rPr>
              <a:t>du </a:t>
            </a:r>
            <a:r>
              <a:rPr lang="en-US" sz="1000" dirty="0" err="1" smtClean="0">
                <a:latin typeface="Times New Roman" panose="02020603050405020304" pitchFamily="18" charset="0"/>
                <a:cs typeface="Times New Roman" panose="02020603050405020304" pitchFamily="18" charset="0"/>
              </a:rPr>
              <a:t>Souich</a:t>
            </a:r>
            <a:r>
              <a:rPr lang="en-US" sz="1000" dirty="0" smtClean="0">
                <a:latin typeface="Times New Roman" panose="02020603050405020304" pitchFamily="18" charset="0"/>
                <a:cs typeface="Times New Roman" panose="02020603050405020304" pitchFamily="18" charset="0"/>
              </a:rPr>
              <a:t> P, </a:t>
            </a:r>
            <a:r>
              <a:rPr lang="en-US" sz="1000" dirty="0" err="1" smtClean="0">
                <a:latin typeface="Times New Roman" panose="02020603050405020304" pitchFamily="18" charset="0"/>
                <a:cs typeface="Times New Roman" panose="02020603050405020304" pitchFamily="18" charset="0"/>
              </a:rPr>
              <a:t>Roederer</a:t>
            </a:r>
            <a:r>
              <a:rPr lang="en-US" sz="1000" dirty="0" smtClean="0">
                <a:latin typeface="Times New Roman" panose="02020603050405020304" pitchFamily="18" charset="0"/>
                <a:cs typeface="Times New Roman" panose="02020603050405020304" pitchFamily="18" charset="0"/>
              </a:rPr>
              <a:t> G, </a:t>
            </a:r>
            <a:r>
              <a:rPr lang="en-US" sz="1000" dirty="0" err="1" smtClean="0">
                <a:latin typeface="Times New Roman" panose="02020603050405020304" pitchFamily="18" charset="0"/>
                <a:cs typeface="Times New Roman" panose="02020603050405020304" pitchFamily="18" charset="0"/>
              </a:rPr>
              <a:t>Dufour</a:t>
            </a:r>
            <a:r>
              <a:rPr lang="en-US" sz="1000" dirty="0" smtClean="0">
                <a:latin typeface="Times New Roman" panose="02020603050405020304" pitchFamily="18" charset="0"/>
                <a:cs typeface="Times New Roman" panose="02020603050405020304" pitchFamily="18" charset="0"/>
              </a:rPr>
              <a:t> R. Myotoxicity of statins: Mechanism of action. </a:t>
            </a:r>
            <a:r>
              <a:rPr lang="en-US" sz="1000" dirty="0" err="1" smtClean="0">
                <a:latin typeface="Times New Roman" panose="02020603050405020304" pitchFamily="18" charset="0"/>
                <a:cs typeface="Times New Roman" panose="02020603050405020304" pitchFamily="18" charset="0"/>
              </a:rPr>
              <a:t>Pharmacol</a:t>
            </a:r>
            <a:r>
              <a:rPr lang="en-US" sz="1000" dirty="0" smtClean="0">
                <a:latin typeface="Times New Roman" panose="02020603050405020304" pitchFamily="18" charset="0"/>
                <a:cs typeface="Times New Roman" panose="02020603050405020304" pitchFamily="18" charset="0"/>
              </a:rPr>
              <a:t> </a:t>
            </a:r>
            <a:r>
              <a:rPr lang="en-US" sz="1000" dirty="0" err="1" smtClean="0">
                <a:latin typeface="Times New Roman" panose="02020603050405020304" pitchFamily="18" charset="0"/>
                <a:cs typeface="Times New Roman" panose="02020603050405020304" pitchFamily="18" charset="0"/>
              </a:rPr>
              <a:t>Ther</a:t>
            </a:r>
            <a:r>
              <a:rPr lang="en-US" sz="1000" dirty="0" smtClean="0">
                <a:latin typeface="Times New Roman" panose="02020603050405020304" pitchFamily="18" charset="0"/>
                <a:cs typeface="Times New Roman" panose="02020603050405020304" pitchFamily="18" charset="0"/>
              </a:rPr>
              <a:t>. 2017;175:1-16. </a:t>
            </a:r>
            <a:r>
              <a:rPr lang="en-US" sz="1000" dirty="0" err="1" smtClean="0">
                <a:latin typeface="Times New Roman" panose="02020603050405020304" pitchFamily="18" charset="0"/>
                <a:cs typeface="Times New Roman" panose="02020603050405020304" pitchFamily="18" charset="0"/>
              </a:rPr>
              <a:t>doi</a:t>
            </a:r>
            <a:r>
              <a:rPr lang="en-US" sz="1000" dirty="0" smtClean="0">
                <a:latin typeface="Times New Roman" panose="02020603050405020304" pitchFamily="18" charset="0"/>
                <a:cs typeface="Times New Roman" panose="02020603050405020304" pitchFamily="18" charset="0"/>
              </a:rPr>
              <a:t>: 10.1016/j.pharmthera.2017.02.029.</a:t>
            </a:r>
            <a:endParaRPr lang="en-US" sz="1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2472612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33600" y="3810000"/>
            <a:ext cx="4593785" cy="2883408"/>
          </a:xfrm>
          <a:prstGeom prst="rect">
            <a:avLst/>
          </a:prstGeom>
        </p:spPr>
      </p:pic>
      <p:sp>
        <p:nvSpPr>
          <p:cNvPr id="2" name="Title 1"/>
          <p:cNvSpPr>
            <a:spLocks noGrp="1"/>
          </p:cNvSpPr>
          <p:nvPr>
            <p:ph type="title"/>
          </p:nvPr>
        </p:nvSpPr>
        <p:spPr/>
        <p:txBody>
          <a:bodyPr>
            <a:normAutofit/>
          </a:bodyPr>
          <a:lstStyle/>
          <a:p>
            <a:pPr algn="l"/>
            <a:r>
              <a:rPr lang="sr-Cyrl-RS" sz="2800" b="1" dirty="0" smtClean="0">
                <a:latin typeface="Times New Roman" panose="02020603050405020304" pitchFamily="18" charset="0"/>
                <a:cs typeface="Times New Roman" panose="02020603050405020304" pitchFamily="18" charset="0"/>
              </a:rPr>
              <a:t>Инхибитори протонске пумпе</a:t>
            </a:r>
            <a:endParaRPr lang="en-US" sz="28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457200" y="1219200"/>
            <a:ext cx="7924800" cy="3429000"/>
          </a:xfrm>
        </p:spPr>
        <p:txBody>
          <a:bodyPr>
            <a:noAutofit/>
          </a:bodyPr>
          <a:lstStyle/>
          <a:p>
            <a:r>
              <a:rPr lang="ru-RU" sz="1600" dirty="0">
                <a:latin typeface="Times New Roman" panose="02020603050405020304" pitchFamily="18" charset="0"/>
                <a:cs typeface="Times New Roman" panose="02020603050405020304" pitchFamily="18" charset="0"/>
              </a:rPr>
              <a:t>Д</a:t>
            </a:r>
            <a:r>
              <a:rPr lang="ru-RU" sz="1600" dirty="0" smtClean="0">
                <a:latin typeface="Times New Roman" panose="02020603050405020304" pitchFamily="18" charset="0"/>
                <a:cs typeface="Times New Roman" panose="02020603050405020304" pitchFamily="18" charset="0"/>
              </a:rPr>
              <a:t>ве велике истраживачке групе из Јапана и Француске су скоро у идентично време испитивале исту супстанцу, 2-пиридилтиоацетамид. </a:t>
            </a:r>
          </a:p>
          <a:p>
            <a:r>
              <a:rPr lang="ru-RU" sz="1600" dirty="0" smtClean="0">
                <a:latin typeface="Times New Roman" panose="02020603050405020304" pitchFamily="18" charset="0"/>
                <a:cs typeface="Times New Roman" panose="02020603050405020304" pitchFamily="18" charset="0"/>
              </a:rPr>
              <a:t>Испитивања су спровођена у циљу потврде антисекреторног и антикарциногеног дејства 2-пиридилтиоацетамида. </a:t>
            </a:r>
          </a:p>
          <a:p>
            <a:r>
              <a:rPr lang="ru-RU" sz="1600" dirty="0" smtClean="0">
                <a:latin typeface="Times New Roman" panose="02020603050405020304" pitchFamily="18" charset="0"/>
                <a:cs typeface="Times New Roman" panose="02020603050405020304" pitchFamily="18" charset="0"/>
              </a:rPr>
              <a:t>Ова примарно синтетисана супстанца, регистрована под две различите шифре, показала је велики степен токсичности на животињама, али је допринела открићу тимопразола.</a:t>
            </a:r>
          </a:p>
          <a:p>
            <a:r>
              <a:rPr lang="ru-RU" sz="1600" dirty="0" smtClean="0">
                <a:latin typeface="Times New Roman" panose="02020603050405020304" pitchFamily="18" charset="0"/>
                <a:cs typeface="Times New Roman" panose="02020603050405020304" pitchFamily="18" charset="0"/>
              </a:rPr>
              <a:t>Тимопразол је од деведесетих година двадесетог века низом експеримената, којима је увођен бензимидазолов прстен у његову структуру и извршена супституција флуором, представљао основу за синтезу омепразола и лансопразола. </a:t>
            </a:r>
            <a:endParaRPr lang="en-US" sz="1600" dirty="0">
              <a:latin typeface="Times New Roman" panose="02020603050405020304" pitchFamily="18" charset="0"/>
              <a:cs typeface="Times New Roman" panose="02020603050405020304" pitchFamily="18" charset="0"/>
            </a:endParaRPr>
          </a:p>
        </p:txBody>
      </p:sp>
      <p:sp>
        <p:nvSpPr>
          <p:cNvPr id="5" name="TextBox 4"/>
          <p:cNvSpPr txBox="1"/>
          <p:nvPr/>
        </p:nvSpPr>
        <p:spPr>
          <a:xfrm>
            <a:off x="7315200" y="5452077"/>
            <a:ext cx="1828800" cy="1477328"/>
          </a:xfrm>
          <a:prstGeom prst="rect">
            <a:avLst/>
          </a:prstGeom>
          <a:noFill/>
        </p:spPr>
        <p:txBody>
          <a:bodyPr wrap="square" rtlCol="0">
            <a:spAutoFit/>
          </a:bodyPr>
          <a:lstStyle/>
          <a:p>
            <a:r>
              <a:rPr lang="en-US" sz="900" dirty="0" smtClean="0">
                <a:latin typeface="Times New Roman" panose="02020603050405020304" pitchFamily="18" charset="0"/>
                <a:cs typeface="Times New Roman" panose="02020603050405020304" pitchFamily="18" charset="0"/>
              </a:rPr>
              <a:t>Li XQ, </a:t>
            </a:r>
            <a:r>
              <a:rPr lang="en-US" sz="900" dirty="0" err="1" smtClean="0">
                <a:latin typeface="Times New Roman" panose="02020603050405020304" pitchFamily="18" charset="0"/>
                <a:cs typeface="Times New Roman" panose="02020603050405020304" pitchFamily="18" charset="0"/>
              </a:rPr>
              <a:t>Andersson</a:t>
            </a:r>
            <a:r>
              <a:rPr lang="en-US" sz="900" dirty="0" smtClean="0">
                <a:latin typeface="Times New Roman" panose="02020603050405020304" pitchFamily="18" charset="0"/>
                <a:cs typeface="Times New Roman" panose="02020603050405020304" pitchFamily="18" charset="0"/>
              </a:rPr>
              <a:t> TB, </a:t>
            </a:r>
            <a:r>
              <a:rPr lang="en-US" sz="900" dirty="0" err="1" smtClean="0">
                <a:latin typeface="Times New Roman" panose="02020603050405020304" pitchFamily="18" charset="0"/>
                <a:cs typeface="Times New Roman" panose="02020603050405020304" pitchFamily="18" charset="0"/>
              </a:rPr>
              <a:t>Ahlström</a:t>
            </a:r>
            <a:r>
              <a:rPr lang="en-US" sz="900" dirty="0" smtClean="0">
                <a:latin typeface="Times New Roman" panose="02020603050405020304" pitchFamily="18" charset="0"/>
                <a:cs typeface="Times New Roman" panose="02020603050405020304" pitchFamily="18" charset="0"/>
              </a:rPr>
              <a:t> M, </a:t>
            </a:r>
            <a:r>
              <a:rPr lang="en-US" sz="900" dirty="0" err="1" smtClean="0">
                <a:latin typeface="Times New Roman" panose="02020603050405020304" pitchFamily="18" charset="0"/>
                <a:cs typeface="Times New Roman" panose="02020603050405020304" pitchFamily="18" charset="0"/>
              </a:rPr>
              <a:t>Weidolf</a:t>
            </a:r>
            <a:r>
              <a:rPr lang="en-US" sz="900" dirty="0" smtClean="0">
                <a:latin typeface="Times New Roman" panose="02020603050405020304" pitchFamily="18" charset="0"/>
                <a:cs typeface="Times New Roman" panose="02020603050405020304" pitchFamily="18" charset="0"/>
              </a:rPr>
              <a:t> L. Comparison of inhibitory effects of the proton pump-inhibiting drugs omeprazole, esomeprazole, lansoprazole, pantoprazole, and </a:t>
            </a:r>
            <a:r>
              <a:rPr lang="en-US" sz="900" dirty="0" err="1" smtClean="0">
                <a:latin typeface="Times New Roman" panose="02020603050405020304" pitchFamily="18" charset="0"/>
                <a:cs typeface="Times New Roman" panose="02020603050405020304" pitchFamily="18" charset="0"/>
              </a:rPr>
              <a:t>rabeprazole</a:t>
            </a:r>
            <a:r>
              <a:rPr lang="en-US" sz="900" dirty="0" smtClean="0">
                <a:latin typeface="Times New Roman" panose="02020603050405020304" pitchFamily="18" charset="0"/>
                <a:cs typeface="Times New Roman" panose="02020603050405020304" pitchFamily="18" charset="0"/>
              </a:rPr>
              <a:t> on human cytochrome P450 activities. Drug </a:t>
            </a:r>
            <a:r>
              <a:rPr lang="en-US" sz="900" dirty="0" err="1" smtClean="0">
                <a:latin typeface="Times New Roman" panose="02020603050405020304" pitchFamily="18" charset="0"/>
                <a:cs typeface="Times New Roman" panose="02020603050405020304" pitchFamily="18" charset="0"/>
              </a:rPr>
              <a:t>Metab</a:t>
            </a:r>
            <a:r>
              <a:rPr lang="en-US" sz="900" dirty="0" smtClean="0">
                <a:latin typeface="Times New Roman" panose="02020603050405020304" pitchFamily="18" charset="0"/>
                <a:cs typeface="Times New Roman" panose="02020603050405020304" pitchFamily="18" charset="0"/>
              </a:rPr>
              <a:t> </a:t>
            </a:r>
            <a:r>
              <a:rPr lang="en-US" sz="900" dirty="0" err="1" smtClean="0">
                <a:latin typeface="Times New Roman" panose="02020603050405020304" pitchFamily="18" charset="0"/>
                <a:cs typeface="Times New Roman" panose="02020603050405020304" pitchFamily="18" charset="0"/>
              </a:rPr>
              <a:t>Dispos</a:t>
            </a:r>
            <a:r>
              <a:rPr lang="en-US" sz="900" dirty="0" smtClean="0">
                <a:latin typeface="Times New Roman" panose="02020603050405020304" pitchFamily="18" charset="0"/>
                <a:cs typeface="Times New Roman" panose="02020603050405020304" pitchFamily="18" charset="0"/>
              </a:rPr>
              <a:t>. 2004;32(8):821-7. </a:t>
            </a:r>
            <a:r>
              <a:rPr lang="en-US" sz="900" dirty="0" err="1" smtClean="0">
                <a:latin typeface="Times New Roman" panose="02020603050405020304" pitchFamily="18" charset="0"/>
                <a:cs typeface="Times New Roman" panose="02020603050405020304" pitchFamily="18" charset="0"/>
              </a:rPr>
              <a:t>doi</a:t>
            </a:r>
            <a:r>
              <a:rPr lang="en-US" sz="900" dirty="0" smtClean="0">
                <a:latin typeface="Times New Roman" panose="02020603050405020304" pitchFamily="18" charset="0"/>
                <a:cs typeface="Times New Roman" panose="02020603050405020304" pitchFamily="18" charset="0"/>
              </a:rPr>
              <a:t>: 10.1124/dmd.32.8.821.</a:t>
            </a:r>
            <a:endParaRPr lang="en-US" sz="9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8854364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990600" y="914400"/>
            <a:ext cx="6773331" cy="5486400"/>
          </a:xfrm>
        </p:spPr>
      </p:pic>
      <p:sp>
        <p:nvSpPr>
          <p:cNvPr id="2" name="Title 1"/>
          <p:cNvSpPr>
            <a:spLocks noGrp="1"/>
          </p:cNvSpPr>
          <p:nvPr>
            <p:ph type="title"/>
          </p:nvPr>
        </p:nvSpPr>
        <p:spPr>
          <a:xfrm>
            <a:off x="-152400" y="18197"/>
            <a:ext cx="8915400" cy="1143000"/>
          </a:xfrm>
        </p:spPr>
        <p:txBody>
          <a:bodyPr>
            <a:noAutofit/>
          </a:bodyPr>
          <a:lstStyle/>
          <a:p>
            <a:r>
              <a:rPr lang="sr-Cyrl-RS" sz="2400" b="1" dirty="0" smtClean="0">
                <a:latin typeface="Times New Roman" panose="02020603050405020304" pitchFamily="18" charset="0"/>
                <a:cs typeface="Times New Roman" panose="02020603050405020304" pitchFamily="18" charset="0"/>
              </a:rPr>
              <a:t>Механизам секреције хлороводоничне киселине</a:t>
            </a:r>
            <a:br>
              <a:rPr lang="sr-Cyrl-RS" sz="2400" b="1" dirty="0" smtClean="0">
                <a:latin typeface="Times New Roman" panose="02020603050405020304" pitchFamily="18" charset="0"/>
                <a:cs typeface="Times New Roman" panose="02020603050405020304" pitchFamily="18" charset="0"/>
              </a:rPr>
            </a:br>
            <a:r>
              <a:rPr lang="sr-Cyrl-RS" sz="2400" b="1" dirty="0" smtClean="0">
                <a:latin typeface="Times New Roman" panose="02020603050405020304" pitchFamily="18" charset="0"/>
                <a:cs typeface="Times New Roman" panose="02020603050405020304" pitchFamily="18" charset="0"/>
              </a:rPr>
              <a:t>Стимулатори и инхибитори функције паријеталних ћелија</a:t>
            </a:r>
            <a:endParaRPr lang="en-US" sz="2400" b="1" dirty="0">
              <a:latin typeface="Times New Roman" panose="02020603050405020304" pitchFamily="18" charset="0"/>
              <a:cs typeface="Times New Roman" panose="02020603050405020304" pitchFamily="18" charset="0"/>
            </a:endParaRPr>
          </a:p>
        </p:txBody>
      </p:sp>
      <p:sp>
        <p:nvSpPr>
          <p:cNvPr id="7" name="TextBox 6"/>
          <p:cNvSpPr txBox="1"/>
          <p:nvPr/>
        </p:nvSpPr>
        <p:spPr>
          <a:xfrm>
            <a:off x="304800" y="6568701"/>
            <a:ext cx="8305800" cy="253916"/>
          </a:xfrm>
          <a:prstGeom prst="rect">
            <a:avLst/>
          </a:prstGeom>
          <a:noFill/>
        </p:spPr>
        <p:txBody>
          <a:bodyPr wrap="square" rtlCol="0">
            <a:spAutoFit/>
          </a:bodyPr>
          <a:lstStyle/>
          <a:p>
            <a:r>
              <a:rPr lang="en-US" sz="1000" dirty="0" err="1" smtClean="0">
                <a:latin typeface="Times New Roman" panose="02020603050405020304" pitchFamily="18" charset="0"/>
                <a:cs typeface="Times New Roman" panose="02020603050405020304" pitchFamily="18" charset="0"/>
              </a:rPr>
              <a:t>Engevik</a:t>
            </a:r>
            <a:r>
              <a:rPr lang="en-US" sz="1000" dirty="0" smtClean="0">
                <a:latin typeface="Times New Roman" panose="02020603050405020304" pitchFamily="18" charset="0"/>
                <a:cs typeface="Times New Roman" panose="02020603050405020304" pitchFamily="18" charset="0"/>
              </a:rPr>
              <a:t> AC, </a:t>
            </a:r>
            <a:r>
              <a:rPr lang="en-US" sz="1000" dirty="0" err="1" smtClean="0">
                <a:latin typeface="Times New Roman" panose="02020603050405020304" pitchFamily="18" charset="0"/>
                <a:cs typeface="Times New Roman" panose="02020603050405020304" pitchFamily="18" charset="0"/>
              </a:rPr>
              <a:t>Kaji</a:t>
            </a:r>
            <a:r>
              <a:rPr lang="en-US" sz="1000" dirty="0" smtClean="0">
                <a:latin typeface="Times New Roman" panose="02020603050405020304" pitchFamily="18" charset="0"/>
                <a:cs typeface="Times New Roman" panose="02020603050405020304" pitchFamily="18" charset="0"/>
              </a:rPr>
              <a:t> I, </a:t>
            </a:r>
            <a:r>
              <a:rPr lang="en-US" sz="1000" dirty="0" err="1" smtClean="0">
                <a:latin typeface="Times New Roman" panose="02020603050405020304" pitchFamily="18" charset="0"/>
                <a:cs typeface="Times New Roman" panose="02020603050405020304" pitchFamily="18" charset="0"/>
              </a:rPr>
              <a:t>Goldenring</a:t>
            </a:r>
            <a:r>
              <a:rPr lang="en-US" sz="1000" dirty="0" smtClean="0">
                <a:latin typeface="Times New Roman" panose="02020603050405020304" pitchFamily="18" charset="0"/>
                <a:cs typeface="Times New Roman" panose="02020603050405020304" pitchFamily="18" charset="0"/>
              </a:rPr>
              <a:t> JR. The Physiology of the Gastric Parietal Cell. </a:t>
            </a:r>
            <a:r>
              <a:rPr lang="en-US" sz="1000" dirty="0" err="1" smtClean="0">
                <a:latin typeface="Times New Roman" panose="02020603050405020304" pitchFamily="18" charset="0"/>
                <a:cs typeface="Times New Roman" panose="02020603050405020304" pitchFamily="18" charset="0"/>
              </a:rPr>
              <a:t>Physiol</a:t>
            </a:r>
            <a:r>
              <a:rPr lang="en-US" sz="1000" dirty="0" smtClean="0">
                <a:latin typeface="Times New Roman" panose="02020603050405020304" pitchFamily="18" charset="0"/>
                <a:cs typeface="Times New Roman" panose="02020603050405020304" pitchFamily="18" charset="0"/>
              </a:rPr>
              <a:t> Rev. 2020;100(2):573-602. </a:t>
            </a:r>
            <a:r>
              <a:rPr lang="en-US" sz="1000" dirty="0" err="1" smtClean="0">
                <a:latin typeface="Times New Roman" panose="02020603050405020304" pitchFamily="18" charset="0"/>
                <a:cs typeface="Times New Roman" panose="02020603050405020304" pitchFamily="18" charset="0"/>
              </a:rPr>
              <a:t>doi</a:t>
            </a:r>
            <a:r>
              <a:rPr lang="en-US" sz="1000" dirty="0" smtClean="0">
                <a:latin typeface="Times New Roman" panose="02020603050405020304" pitchFamily="18" charset="0"/>
                <a:cs typeface="Times New Roman" panose="02020603050405020304" pitchFamily="18" charset="0"/>
              </a:rPr>
              <a:t>: 10.1152/physrev.00016.2019. </a:t>
            </a:r>
            <a:endParaRPr lang="en-US" sz="1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9668828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533400" y="404133"/>
            <a:ext cx="7772399" cy="6453867"/>
          </a:xfrm>
        </p:spPr>
      </p:pic>
      <p:sp>
        <p:nvSpPr>
          <p:cNvPr id="5" name="Title 1"/>
          <p:cNvSpPr>
            <a:spLocks noGrp="1"/>
          </p:cNvSpPr>
          <p:nvPr>
            <p:ph type="title"/>
          </p:nvPr>
        </p:nvSpPr>
        <p:spPr>
          <a:xfrm>
            <a:off x="533400" y="152400"/>
            <a:ext cx="8229600" cy="1143000"/>
          </a:xfrm>
        </p:spPr>
        <p:txBody>
          <a:bodyPr>
            <a:noAutofit/>
          </a:bodyPr>
          <a:lstStyle/>
          <a:p>
            <a:r>
              <a:rPr lang="sr-Cyrl-RS" sz="2400" b="1" dirty="0" smtClean="0">
                <a:latin typeface="Times New Roman" panose="02020603050405020304" pitchFamily="18" charset="0"/>
                <a:cs typeface="Times New Roman" panose="02020603050405020304" pitchFamily="18" charset="0"/>
              </a:rPr>
              <a:t>Механизам секреције хлороводоничне киселине</a:t>
            </a:r>
            <a:br>
              <a:rPr lang="sr-Cyrl-RS" sz="2400" b="1" dirty="0" smtClean="0">
                <a:latin typeface="Times New Roman" panose="02020603050405020304" pitchFamily="18" charset="0"/>
                <a:cs typeface="Times New Roman" panose="02020603050405020304" pitchFamily="18" charset="0"/>
              </a:rPr>
            </a:br>
            <a:r>
              <a:rPr lang="sr-Cyrl-RS" sz="2400" b="1" dirty="0" smtClean="0">
                <a:latin typeface="Times New Roman" panose="02020603050405020304" pitchFamily="18" charset="0"/>
                <a:cs typeface="Times New Roman" panose="02020603050405020304" pitchFamily="18" charset="0"/>
              </a:rPr>
              <a:t>Стимулатори и инхибитори функције паријеталних ћелија</a:t>
            </a:r>
            <a:endParaRPr lang="en-US" sz="2400" b="1" dirty="0">
              <a:latin typeface="Times New Roman" panose="02020603050405020304" pitchFamily="18" charset="0"/>
              <a:cs typeface="Times New Roman" panose="02020603050405020304" pitchFamily="18" charset="0"/>
            </a:endParaRPr>
          </a:p>
        </p:txBody>
      </p:sp>
      <p:sp>
        <p:nvSpPr>
          <p:cNvPr id="6" name="TextBox 5"/>
          <p:cNvSpPr txBox="1"/>
          <p:nvPr/>
        </p:nvSpPr>
        <p:spPr>
          <a:xfrm>
            <a:off x="304800" y="6568701"/>
            <a:ext cx="8305800" cy="253916"/>
          </a:xfrm>
          <a:prstGeom prst="rect">
            <a:avLst/>
          </a:prstGeom>
          <a:noFill/>
        </p:spPr>
        <p:txBody>
          <a:bodyPr wrap="square" rtlCol="0">
            <a:spAutoFit/>
          </a:bodyPr>
          <a:lstStyle/>
          <a:p>
            <a:r>
              <a:rPr lang="en-US" sz="1000" dirty="0" err="1" smtClean="0">
                <a:latin typeface="Times New Roman" panose="02020603050405020304" pitchFamily="18" charset="0"/>
                <a:cs typeface="Times New Roman" panose="02020603050405020304" pitchFamily="18" charset="0"/>
              </a:rPr>
              <a:t>Engevik</a:t>
            </a:r>
            <a:r>
              <a:rPr lang="en-US" sz="1000" dirty="0" smtClean="0">
                <a:latin typeface="Times New Roman" panose="02020603050405020304" pitchFamily="18" charset="0"/>
                <a:cs typeface="Times New Roman" panose="02020603050405020304" pitchFamily="18" charset="0"/>
              </a:rPr>
              <a:t> AC, </a:t>
            </a:r>
            <a:r>
              <a:rPr lang="en-US" sz="1000" dirty="0" err="1" smtClean="0">
                <a:latin typeface="Times New Roman" panose="02020603050405020304" pitchFamily="18" charset="0"/>
                <a:cs typeface="Times New Roman" panose="02020603050405020304" pitchFamily="18" charset="0"/>
              </a:rPr>
              <a:t>Kaji</a:t>
            </a:r>
            <a:r>
              <a:rPr lang="en-US" sz="1000" dirty="0" smtClean="0">
                <a:latin typeface="Times New Roman" panose="02020603050405020304" pitchFamily="18" charset="0"/>
                <a:cs typeface="Times New Roman" panose="02020603050405020304" pitchFamily="18" charset="0"/>
              </a:rPr>
              <a:t> I, </a:t>
            </a:r>
            <a:r>
              <a:rPr lang="en-US" sz="1000" dirty="0" err="1" smtClean="0">
                <a:latin typeface="Times New Roman" panose="02020603050405020304" pitchFamily="18" charset="0"/>
                <a:cs typeface="Times New Roman" panose="02020603050405020304" pitchFamily="18" charset="0"/>
              </a:rPr>
              <a:t>Goldenring</a:t>
            </a:r>
            <a:r>
              <a:rPr lang="en-US" sz="1000" dirty="0" smtClean="0">
                <a:latin typeface="Times New Roman" panose="02020603050405020304" pitchFamily="18" charset="0"/>
                <a:cs typeface="Times New Roman" panose="02020603050405020304" pitchFamily="18" charset="0"/>
              </a:rPr>
              <a:t> JR. The Physiology of the Gastric Parietal Cell. </a:t>
            </a:r>
            <a:r>
              <a:rPr lang="en-US" sz="1000" dirty="0" err="1" smtClean="0">
                <a:latin typeface="Times New Roman" panose="02020603050405020304" pitchFamily="18" charset="0"/>
                <a:cs typeface="Times New Roman" panose="02020603050405020304" pitchFamily="18" charset="0"/>
              </a:rPr>
              <a:t>Physiol</a:t>
            </a:r>
            <a:r>
              <a:rPr lang="en-US" sz="1000" dirty="0" smtClean="0">
                <a:latin typeface="Times New Roman" panose="02020603050405020304" pitchFamily="18" charset="0"/>
                <a:cs typeface="Times New Roman" panose="02020603050405020304" pitchFamily="18" charset="0"/>
              </a:rPr>
              <a:t> Rev. 2020 ;100(2):573-602. </a:t>
            </a:r>
            <a:r>
              <a:rPr lang="en-US" sz="1000" dirty="0" err="1" smtClean="0">
                <a:latin typeface="Times New Roman" panose="02020603050405020304" pitchFamily="18" charset="0"/>
                <a:cs typeface="Times New Roman" panose="02020603050405020304" pitchFamily="18" charset="0"/>
              </a:rPr>
              <a:t>doi</a:t>
            </a:r>
            <a:r>
              <a:rPr lang="en-US" sz="1000" dirty="0" smtClean="0">
                <a:latin typeface="Times New Roman" panose="02020603050405020304" pitchFamily="18" charset="0"/>
                <a:cs typeface="Times New Roman" panose="02020603050405020304" pitchFamily="18" charset="0"/>
              </a:rPr>
              <a:t>: 10.1152/physrev.00016.2019. </a:t>
            </a:r>
            <a:endParaRPr lang="en-US" sz="1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517649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685800"/>
            <a:ext cx="3886200" cy="2438400"/>
          </a:xfrm>
        </p:spPr>
        <p:txBody>
          <a:bodyPr>
            <a:noAutofit/>
          </a:bodyPr>
          <a:lstStyle/>
          <a:p>
            <a:pPr algn="l"/>
            <a:r>
              <a:rPr lang="ru-RU" sz="1800" dirty="0" smtClean="0">
                <a:latin typeface="Times New Roman" panose="02020603050405020304" pitchFamily="18" charset="0"/>
                <a:cs typeface="Times New Roman" panose="02020603050405020304" pitchFamily="18" charset="0"/>
              </a:rPr>
              <a:t>Кардиоваскуларне болести (КVB) су водећи узрочници морталитета и морбидитета.</a:t>
            </a:r>
            <a:br>
              <a:rPr lang="ru-RU" sz="1800" dirty="0" smtClean="0">
                <a:latin typeface="Times New Roman" panose="02020603050405020304" pitchFamily="18" charset="0"/>
                <a:cs typeface="Times New Roman" panose="02020603050405020304" pitchFamily="18" charset="0"/>
              </a:rPr>
            </a:br>
            <a:r>
              <a:rPr lang="ru-RU" sz="1800" dirty="0" smtClean="0">
                <a:latin typeface="Times New Roman" panose="02020603050405020304" pitchFamily="18" charset="0"/>
                <a:cs typeface="Times New Roman" panose="02020603050405020304" pitchFamily="18" charset="0"/>
              </a:rPr>
              <a:t/>
            </a:r>
            <a:br>
              <a:rPr lang="ru-RU" sz="1800" dirty="0" smtClean="0">
                <a:latin typeface="Times New Roman" panose="02020603050405020304" pitchFamily="18" charset="0"/>
                <a:cs typeface="Times New Roman" panose="02020603050405020304" pitchFamily="18" charset="0"/>
              </a:rPr>
            </a:br>
            <a:r>
              <a:rPr lang="ru-RU" sz="1800" dirty="0" smtClean="0">
                <a:latin typeface="Times New Roman" panose="02020603050405020304" pitchFamily="18" charset="0"/>
                <a:cs typeface="Times New Roman" panose="02020603050405020304" pitchFamily="18" charset="0"/>
              </a:rPr>
              <a:t>На глобалном нивоу КVB спадају у првих пет узрочника смрти и тиме представљају велико оптерећење за јавно-здравствене системе. </a:t>
            </a:r>
            <a:endParaRPr lang="en-US" sz="1800" dirty="0">
              <a:latin typeface="Times New Roman" panose="02020603050405020304" pitchFamily="18" charset="0"/>
              <a:cs typeface="Times New Roman" panose="02020603050405020304" pitchFamily="18" charset="0"/>
            </a:endParaRP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810000" y="-76933"/>
            <a:ext cx="5442487" cy="6900297"/>
          </a:xfrm>
        </p:spPr>
      </p:pic>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l="7045" t="7878" r="9201" b="47071"/>
          <a:stretch/>
        </p:blipFill>
        <p:spPr>
          <a:xfrm>
            <a:off x="0" y="3657600"/>
            <a:ext cx="4246915" cy="2971800"/>
          </a:xfrm>
          <a:prstGeom prst="rect">
            <a:avLst/>
          </a:prstGeom>
        </p:spPr>
      </p:pic>
    </p:spTree>
    <p:extLst>
      <p:ext uri="{BB962C8B-B14F-4D97-AF65-F5344CB8AC3E}">
        <p14:creationId xmlns:p14="http://schemas.microsoft.com/office/powerpoint/2010/main" val="320776664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rotWithShape="1">
          <a:blip r:embed="rId3" cstate="print">
            <a:extLst>
              <a:ext uri="{28A0092B-C50C-407E-A947-70E740481C1C}">
                <a14:useLocalDpi xmlns:a14="http://schemas.microsoft.com/office/drawing/2010/main" val="0"/>
              </a:ext>
            </a:extLst>
          </a:blip>
          <a:srcRect l="13009" t="38726" r="12315" b="13945"/>
          <a:stretch/>
        </p:blipFill>
        <p:spPr>
          <a:xfrm>
            <a:off x="1447800" y="609600"/>
            <a:ext cx="6556169" cy="5518068"/>
          </a:xfrm>
        </p:spPr>
      </p:pic>
      <p:sp>
        <p:nvSpPr>
          <p:cNvPr id="2" name="Title 1"/>
          <p:cNvSpPr>
            <a:spLocks noGrp="1"/>
          </p:cNvSpPr>
          <p:nvPr>
            <p:ph type="title"/>
          </p:nvPr>
        </p:nvSpPr>
        <p:spPr>
          <a:xfrm>
            <a:off x="381000" y="0"/>
            <a:ext cx="8229600" cy="1143000"/>
          </a:xfrm>
        </p:spPr>
        <p:txBody>
          <a:bodyPr>
            <a:normAutofit/>
          </a:bodyPr>
          <a:lstStyle/>
          <a:p>
            <a:pPr algn="l"/>
            <a:r>
              <a:rPr lang="ru-RU" sz="2200" b="1" dirty="0" smtClean="0">
                <a:latin typeface="Times New Roman" panose="02020603050405020304" pitchFamily="18" charset="0"/>
                <a:cs typeface="Times New Roman" panose="02020603050405020304" pitchFamily="18" charset="0"/>
              </a:rPr>
              <a:t>Механизам дејства инхибитора протонске пумпе </a:t>
            </a:r>
            <a:endParaRPr lang="en-US" sz="2200" b="1" dirty="0">
              <a:latin typeface="Times New Roman" panose="02020603050405020304" pitchFamily="18" charset="0"/>
              <a:cs typeface="Times New Roman" panose="02020603050405020304" pitchFamily="18" charset="0"/>
            </a:endParaRPr>
          </a:p>
        </p:txBody>
      </p:sp>
      <p:sp>
        <p:nvSpPr>
          <p:cNvPr id="5" name="Rectangle 4"/>
          <p:cNvSpPr/>
          <p:nvPr/>
        </p:nvSpPr>
        <p:spPr>
          <a:xfrm>
            <a:off x="4495800" y="4343400"/>
            <a:ext cx="2514600" cy="990600"/>
          </a:xfrm>
          <a:prstGeom prst="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285997" y="6454921"/>
            <a:ext cx="8839200" cy="400110"/>
          </a:xfrm>
          <a:prstGeom prst="rect">
            <a:avLst/>
          </a:prstGeom>
          <a:noFill/>
        </p:spPr>
        <p:txBody>
          <a:bodyPr wrap="square" rtlCol="0">
            <a:spAutoFit/>
          </a:bodyPr>
          <a:lstStyle/>
          <a:p>
            <a:r>
              <a:rPr lang="en-US" sz="1000" dirty="0" smtClean="0">
                <a:latin typeface="Times New Roman" panose="02020603050405020304" pitchFamily="18" charset="0"/>
                <a:cs typeface="Times New Roman" panose="02020603050405020304" pitchFamily="18" charset="0"/>
              </a:rPr>
              <a:t>Ward RM, Kearns GL. Proton pump inhibitors in pediatrics : mechanism of action, pharmacokinetics, pharmacogenetics, and pharmacodynamics. </a:t>
            </a:r>
            <a:r>
              <a:rPr lang="en-US" sz="1000" dirty="0" err="1" smtClean="0">
                <a:latin typeface="Times New Roman" panose="02020603050405020304" pitchFamily="18" charset="0"/>
                <a:cs typeface="Times New Roman" panose="02020603050405020304" pitchFamily="18" charset="0"/>
              </a:rPr>
              <a:t>Paediatr</a:t>
            </a:r>
            <a:r>
              <a:rPr lang="en-US" sz="1000" dirty="0" smtClean="0">
                <a:latin typeface="Times New Roman" panose="02020603050405020304" pitchFamily="18" charset="0"/>
                <a:cs typeface="Times New Roman" panose="02020603050405020304" pitchFamily="18" charset="0"/>
              </a:rPr>
              <a:t> Drugs. 2013;15(2):119-31. </a:t>
            </a:r>
            <a:r>
              <a:rPr lang="en-US" sz="1000" dirty="0" err="1" smtClean="0">
                <a:latin typeface="Times New Roman" panose="02020603050405020304" pitchFamily="18" charset="0"/>
                <a:cs typeface="Times New Roman" panose="02020603050405020304" pitchFamily="18" charset="0"/>
              </a:rPr>
              <a:t>doi</a:t>
            </a:r>
            <a:r>
              <a:rPr lang="en-US" sz="1000" dirty="0" smtClean="0">
                <a:latin typeface="Times New Roman" panose="02020603050405020304" pitchFamily="18" charset="0"/>
                <a:cs typeface="Times New Roman" panose="02020603050405020304" pitchFamily="18" charset="0"/>
              </a:rPr>
              <a:t>: 10.1007/s40272-013-0012-x.</a:t>
            </a:r>
            <a:endParaRPr lang="en-US" sz="1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5033496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371600"/>
            <a:ext cx="8077200" cy="1142999"/>
          </a:xfrm>
        </p:spPr>
        <p:style>
          <a:lnRef idx="2">
            <a:schemeClr val="accent2"/>
          </a:lnRef>
          <a:fillRef idx="1">
            <a:schemeClr val="lt1"/>
          </a:fillRef>
          <a:effectRef idx="0">
            <a:schemeClr val="accent2"/>
          </a:effectRef>
          <a:fontRef idx="minor">
            <a:schemeClr val="dk1"/>
          </a:fontRef>
        </p:style>
        <p:txBody>
          <a:bodyPr>
            <a:normAutofit lnSpcReduction="10000"/>
          </a:bodyPr>
          <a:lstStyle/>
          <a:p>
            <a:pPr marL="0" indent="0" algn="ctr">
              <a:buNone/>
            </a:pPr>
            <a:r>
              <a:rPr lang="ru-RU" sz="2400" dirty="0">
                <a:latin typeface="Times New Roman" panose="02020603050405020304" pitchFamily="18" charset="0"/>
                <a:cs typeface="Times New Roman" panose="02020603050405020304" pitchFamily="18" charset="0"/>
              </a:rPr>
              <a:t>И</a:t>
            </a:r>
            <a:r>
              <a:rPr lang="ru-RU" sz="2400" dirty="0" smtClean="0">
                <a:latin typeface="Times New Roman" panose="02020603050405020304" pitchFamily="18" charset="0"/>
                <a:cs typeface="Times New Roman" panose="02020603050405020304" pitchFamily="18" charset="0"/>
              </a:rPr>
              <a:t>нхибитори протонске пумпе врше неповратну, односно некомпетитивну или иреверзибилну инхибицију Н+/К+-АТР-азе </a:t>
            </a:r>
            <a:endParaRPr lang="en-US" sz="2400" dirty="0">
              <a:latin typeface="Times New Roman" panose="02020603050405020304" pitchFamily="18" charset="0"/>
              <a:cs typeface="Times New Roman" panose="02020603050405020304" pitchFamily="18" charset="0"/>
            </a:endParaRPr>
          </a:p>
        </p:txBody>
      </p:sp>
      <p:sp>
        <p:nvSpPr>
          <p:cNvPr id="4" name="Title 1"/>
          <p:cNvSpPr>
            <a:spLocks noGrp="1"/>
          </p:cNvSpPr>
          <p:nvPr>
            <p:ph type="title"/>
          </p:nvPr>
        </p:nvSpPr>
        <p:spPr/>
        <p:txBody>
          <a:bodyPr>
            <a:normAutofit/>
          </a:bodyPr>
          <a:lstStyle/>
          <a:p>
            <a:pPr algn="l"/>
            <a:r>
              <a:rPr lang="ru-RU" sz="2200" b="1" dirty="0" smtClean="0">
                <a:latin typeface="Times New Roman" panose="02020603050405020304" pitchFamily="18" charset="0"/>
                <a:cs typeface="Times New Roman" panose="02020603050405020304" pitchFamily="18" charset="0"/>
              </a:rPr>
              <a:t>Механизам дејства инхибитора протонске пумпе </a:t>
            </a:r>
            <a:endParaRPr lang="en-US" sz="2200" b="1" dirty="0">
              <a:latin typeface="Times New Roman" panose="02020603050405020304" pitchFamily="18" charset="0"/>
              <a:cs typeface="Times New Roman" panose="02020603050405020304" pitchFamily="18" charset="0"/>
            </a:endParaRPr>
          </a:p>
        </p:txBody>
      </p:sp>
      <p:sp>
        <p:nvSpPr>
          <p:cNvPr id="5" name="TextBox 4"/>
          <p:cNvSpPr txBox="1"/>
          <p:nvPr/>
        </p:nvSpPr>
        <p:spPr>
          <a:xfrm>
            <a:off x="457200" y="2667000"/>
            <a:ext cx="7391400" cy="4247317"/>
          </a:xfrm>
          <a:prstGeom prst="rect">
            <a:avLst/>
          </a:prstGeom>
          <a:noFill/>
        </p:spPr>
        <p:txBody>
          <a:bodyPr wrap="square" rtlCol="0">
            <a:spAutoFit/>
          </a:bodyPr>
          <a:lstStyle/>
          <a:p>
            <a:r>
              <a:rPr lang="ru-RU" dirty="0" smtClean="0">
                <a:latin typeface="Times New Roman" panose="02020603050405020304" pitchFamily="18" charset="0"/>
                <a:cs typeface="Times New Roman" panose="02020603050405020304" pitchFamily="18" charset="0"/>
              </a:rPr>
              <a:t>-У питању је ковалентна дисулфидна веза успостављена између два цистеинска остатка у оквиру Н+/К+-АТР-азе и активне форме инхибитора протонске пумпе. При успостављању дисулфидне везе оба супстрата су донори по једног атома сумпора.</a:t>
            </a:r>
          </a:p>
          <a:p>
            <a:endParaRPr lang="ru-RU" dirty="0" smtClean="0">
              <a:latin typeface="Times New Roman" panose="02020603050405020304" pitchFamily="18" charset="0"/>
              <a:cs typeface="Times New Roman" panose="02020603050405020304" pitchFamily="18" charset="0"/>
            </a:endParaRPr>
          </a:p>
          <a:p>
            <a:r>
              <a:rPr lang="ru-RU" dirty="0" smtClean="0">
                <a:latin typeface="Times New Roman" panose="02020603050405020304" pitchFamily="18" charset="0"/>
                <a:cs typeface="Times New Roman" panose="02020603050405020304" pitchFamily="18" charset="0"/>
              </a:rPr>
              <a:t>-</a:t>
            </a:r>
            <a:r>
              <a:rPr lang="sr-Cyrl-RS" dirty="0">
                <a:latin typeface="Times New Roman" panose="02020603050405020304" pitchFamily="18" charset="0"/>
                <a:cs typeface="Times New Roman" panose="02020603050405020304" pitchFamily="18" charset="0"/>
              </a:rPr>
              <a:t>С обзиром да ковалентна веза представља везу примарног типа, тј. да је потребно уложити велику енергију за њено раскидање, не постоји могућност да се након везивања инхибитора протонске пумпе изврши повраћај функције ензима, што представља основу њихове иреверзибилне инхибиције Н</a:t>
            </a:r>
            <a:r>
              <a:rPr lang="sr-Cyrl-RS" baseline="30000" dirty="0">
                <a:latin typeface="Times New Roman" panose="02020603050405020304" pitchFamily="18" charset="0"/>
                <a:cs typeface="Times New Roman" panose="02020603050405020304" pitchFamily="18" charset="0"/>
              </a:rPr>
              <a:t>+</a:t>
            </a:r>
            <a:r>
              <a:rPr lang="sr-Cyrl-RS" dirty="0">
                <a:latin typeface="Times New Roman" panose="02020603050405020304" pitchFamily="18" charset="0"/>
                <a:cs typeface="Times New Roman" panose="02020603050405020304" pitchFamily="18" charset="0"/>
              </a:rPr>
              <a:t>/К</a:t>
            </a:r>
            <a:r>
              <a:rPr lang="sr-Cyrl-RS" baseline="30000" dirty="0">
                <a:latin typeface="Times New Roman" panose="02020603050405020304" pitchFamily="18" charset="0"/>
                <a:cs typeface="Times New Roman" panose="02020603050405020304" pitchFamily="18" charset="0"/>
              </a:rPr>
              <a:t>+</a:t>
            </a:r>
            <a:r>
              <a:rPr lang="sr-Cyrl-RS" dirty="0">
                <a:latin typeface="Times New Roman" panose="02020603050405020304" pitchFamily="18" charset="0"/>
                <a:cs typeface="Times New Roman" panose="02020603050405020304" pitchFamily="18" charset="0"/>
              </a:rPr>
              <a:t>-АТР-азе</a:t>
            </a:r>
            <a:r>
              <a:rPr lang="sr-Cyrl-RS" dirty="0" smtClean="0">
                <a:latin typeface="Times New Roman" panose="02020603050405020304" pitchFamily="18" charset="0"/>
                <a:cs typeface="Times New Roman" panose="02020603050405020304" pitchFamily="18" charset="0"/>
              </a:rPr>
              <a:t>.</a:t>
            </a:r>
          </a:p>
          <a:p>
            <a:endParaRPr lang="sr-Cyrl-RS" dirty="0">
              <a:latin typeface="Times New Roman" panose="02020603050405020304" pitchFamily="18" charset="0"/>
              <a:cs typeface="Times New Roman" panose="02020603050405020304" pitchFamily="18" charset="0"/>
            </a:endParaRPr>
          </a:p>
          <a:p>
            <a:r>
              <a:rPr lang="sr-Cyrl-RS" dirty="0" smtClean="0">
                <a:latin typeface="Times New Roman" panose="02020603050405020304" pitchFamily="18" charset="0"/>
                <a:cs typeface="Times New Roman" panose="02020603050405020304" pitchFamily="18" charset="0"/>
              </a:rPr>
              <a:t>-</a:t>
            </a:r>
            <a:r>
              <a:rPr lang="ru-RU" dirty="0" smtClean="0">
                <a:latin typeface="Times New Roman" panose="02020603050405020304" pitchFamily="18" charset="0"/>
                <a:cs typeface="Times New Roman" panose="02020603050405020304" pitchFamily="18" charset="0"/>
              </a:rPr>
              <a:t>Инхибитори протонске пумпе се примењују у фармацеутским формулацијма које омогућавају гастрорезистентност односно спречавају да се њихово ослобађање из фармацеутског облика изврши при проласку кроз желудац. </a:t>
            </a: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7713283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1143000"/>
            <a:ext cx="8229600" cy="4572000"/>
          </a:xfrm>
        </p:spPr>
        <p:txBody>
          <a:bodyPr>
            <a:normAutofit fontScale="77500" lnSpcReduction="20000"/>
          </a:bodyPr>
          <a:lstStyle/>
          <a:p>
            <a:pPr marL="0" indent="0">
              <a:buNone/>
            </a:pPr>
            <a:r>
              <a:rPr lang="sr-Cyrl-RS" sz="2600" dirty="0" smtClean="0">
                <a:latin typeface="Times New Roman" panose="02020603050405020304" pitchFamily="18" charset="0"/>
                <a:cs typeface="Times New Roman" panose="02020603050405020304" pitchFamily="18" charset="0"/>
              </a:rPr>
              <a:t>Индикације у којима се прописује примена инхибитора протонске пумпе су:</a:t>
            </a:r>
          </a:p>
          <a:p>
            <a:pPr marL="0" indent="0">
              <a:buNone/>
            </a:pPr>
            <a:r>
              <a:rPr lang="sr-Cyrl-RS" sz="2600" dirty="0" smtClean="0">
                <a:latin typeface="Times New Roman" panose="02020603050405020304" pitchFamily="18" charset="0"/>
                <a:cs typeface="Times New Roman" panose="02020603050405020304" pitchFamily="18" charset="0"/>
              </a:rPr>
              <a:t>-гастроезофагеална рефлуксна болест (ГЕРБ);</a:t>
            </a:r>
          </a:p>
          <a:p>
            <a:pPr marL="0" indent="0">
              <a:buNone/>
            </a:pPr>
            <a:r>
              <a:rPr lang="sr-Cyrl-RS" sz="2600" dirty="0" smtClean="0">
                <a:latin typeface="Times New Roman" panose="02020603050405020304" pitchFamily="18" charset="0"/>
                <a:cs typeface="Times New Roman" panose="02020603050405020304" pitchFamily="18" charset="0"/>
              </a:rPr>
              <a:t>-ерадикациона терапија </a:t>
            </a:r>
            <a:r>
              <a:rPr lang="en-US" sz="2600" dirty="0" smtClean="0">
                <a:latin typeface="Times New Roman" panose="02020603050405020304" pitchFamily="18" charset="0"/>
                <a:cs typeface="Times New Roman" panose="02020603050405020304" pitchFamily="18" charset="0"/>
              </a:rPr>
              <a:t>Helicobacter pylori;</a:t>
            </a:r>
          </a:p>
          <a:p>
            <a:pPr marL="0" indent="0">
              <a:buNone/>
            </a:pPr>
            <a:r>
              <a:rPr lang="en-US" sz="2600" dirty="0" smtClean="0">
                <a:latin typeface="Times New Roman" panose="02020603050405020304" pitchFamily="18" charset="0"/>
                <a:cs typeface="Times New Roman" panose="02020603050405020304" pitchFamily="18" charset="0"/>
              </a:rPr>
              <a:t>-</a:t>
            </a:r>
            <a:r>
              <a:rPr lang="sr-Cyrl-RS" sz="2600" dirty="0" smtClean="0">
                <a:latin typeface="Times New Roman" panose="02020603050405020304" pitchFamily="18" charset="0"/>
                <a:cs typeface="Times New Roman" panose="02020603050405020304" pitchFamily="18" charset="0"/>
              </a:rPr>
              <a:t>третман улкуса желуца;</a:t>
            </a:r>
          </a:p>
          <a:p>
            <a:pPr marL="0" indent="0">
              <a:buNone/>
            </a:pPr>
            <a:r>
              <a:rPr lang="sr-Cyrl-RS" sz="2600" dirty="0" smtClean="0">
                <a:latin typeface="Times New Roman" panose="02020603050405020304" pitchFamily="18" charset="0"/>
                <a:cs typeface="Times New Roman" panose="02020603050405020304" pitchFamily="18" charset="0"/>
              </a:rPr>
              <a:t>-третман улкуса дуоденума;</a:t>
            </a:r>
          </a:p>
          <a:p>
            <a:pPr marL="0" indent="0">
              <a:buNone/>
            </a:pPr>
            <a:r>
              <a:rPr lang="sr-Cyrl-RS" sz="2600" dirty="0" smtClean="0">
                <a:latin typeface="Times New Roman" panose="02020603050405020304" pitchFamily="18" charset="0"/>
                <a:cs typeface="Times New Roman" panose="02020603050405020304" pitchFamily="18" charset="0"/>
              </a:rPr>
              <a:t>-Золингер-Елисонов синдром;</a:t>
            </a:r>
          </a:p>
          <a:p>
            <a:pPr marL="0" indent="0">
              <a:buNone/>
            </a:pPr>
            <a:r>
              <a:rPr lang="sr-Cyrl-RS" sz="2600" dirty="0" smtClean="0">
                <a:latin typeface="Times New Roman" panose="02020603050405020304" pitchFamily="18" charset="0"/>
                <a:cs typeface="Times New Roman" panose="02020603050405020304" pitchFamily="18" charset="0"/>
              </a:rPr>
              <a:t>-друга стања патолошке хиперсекреције.</a:t>
            </a:r>
          </a:p>
          <a:p>
            <a:pPr marL="0" indent="0">
              <a:buNone/>
            </a:pPr>
            <a:endParaRPr lang="sr-Cyrl-RS" sz="2600" dirty="0" smtClean="0">
              <a:latin typeface="Times New Roman" panose="02020603050405020304" pitchFamily="18" charset="0"/>
              <a:cs typeface="Times New Roman" panose="02020603050405020304" pitchFamily="18" charset="0"/>
            </a:endParaRPr>
          </a:p>
          <a:p>
            <a:pPr marL="0" indent="0">
              <a:buNone/>
            </a:pPr>
            <a:r>
              <a:rPr lang="ru-RU" sz="2600" dirty="0">
                <a:latin typeface="Times New Roman" panose="02020603050405020304" pitchFamily="18" charset="0"/>
                <a:cs typeface="Times New Roman" panose="02020603050405020304" pitchFamily="18" charset="0"/>
              </a:rPr>
              <a:t>И</a:t>
            </a:r>
            <a:r>
              <a:rPr lang="ru-RU" sz="2600" dirty="0" smtClean="0">
                <a:latin typeface="Times New Roman" panose="02020603050405020304" pitchFamily="18" charset="0"/>
                <a:cs typeface="Times New Roman" panose="02020603050405020304" pitchFamily="18" charset="0"/>
              </a:rPr>
              <a:t>нтересантна је чињеница да се инхибитори протонске пумпе изузетно често користе и за третман многих стања која се не налазе на наведеном списку, при чему такву примену називамо off-label применом или применом ван прописа. </a:t>
            </a:r>
          </a:p>
          <a:p>
            <a:pPr marL="0" indent="0">
              <a:buNone/>
            </a:pPr>
            <a:r>
              <a:rPr lang="ru-RU" sz="2600" dirty="0" smtClean="0">
                <a:latin typeface="Times New Roman" panose="02020603050405020304" pitchFamily="18" charset="0"/>
                <a:cs typeface="Times New Roman" panose="02020603050405020304" pitchFamily="18" charset="0"/>
              </a:rPr>
              <a:t>Приближно 70% употребе инхибитора протонске пумпе се спроводи за индикације које класификујемо као </a:t>
            </a:r>
            <a:r>
              <a:rPr lang="ru-RU" sz="2600" i="1" dirty="0" smtClean="0">
                <a:latin typeface="Times New Roman" panose="02020603050405020304" pitchFamily="18" charset="0"/>
                <a:cs typeface="Times New Roman" panose="02020603050405020304" pitchFamily="18" charset="0"/>
              </a:rPr>
              <a:t>off-label</a:t>
            </a:r>
            <a:r>
              <a:rPr lang="ru-RU" sz="2600" dirty="0" smtClean="0">
                <a:latin typeface="Times New Roman" panose="02020603050405020304" pitchFamily="18" charset="0"/>
                <a:cs typeface="Times New Roman" panose="02020603050405020304" pitchFamily="18" charset="0"/>
              </a:rPr>
              <a:t>. </a:t>
            </a:r>
            <a:endParaRPr lang="sr-Cyrl-RS" sz="2600" dirty="0">
              <a:latin typeface="Times New Roman" panose="02020603050405020304" pitchFamily="18" charset="0"/>
              <a:cs typeface="Times New Roman" panose="02020603050405020304" pitchFamily="18" charset="0"/>
            </a:endParaRPr>
          </a:p>
          <a:p>
            <a:pPr marL="0" indent="0">
              <a:buNone/>
            </a:pPr>
            <a:endParaRPr lang="sr-Cyrl-RS" sz="2600" dirty="0" smtClean="0">
              <a:latin typeface="Times New Roman" panose="02020603050405020304" pitchFamily="18" charset="0"/>
              <a:cs typeface="Times New Roman" panose="02020603050405020304" pitchFamily="18" charset="0"/>
            </a:endParaRPr>
          </a:p>
          <a:p>
            <a:pPr marL="0" indent="0">
              <a:buNone/>
            </a:pPr>
            <a:endParaRPr lang="sr-Cyrl-RS" sz="2600" dirty="0">
              <a:latin typeface="Times New Roman" panose="02020603050405020304" pitchFamily="18" charset="0"/>
              <a:cs typeface="Times New Roman" panose="02020603050405020304" pitchFamily="18" charset="0"/>
            </a:endParaRPr>
          </a:p>
          <a:p>
            <a:pPr marL="0" indent="0">
              <a:buNone/>
            </a:pPr>
            <a:endParaRPr lang="sr-Cyrl-RS" sz="2600" dirty="0" smtClean="0">
              <a:latin typeface="Times New Roman" panose="02020603050405020304" pitchFamily="18" charset="0"/>
              <a:cs typeface="Times New Roman" panose="02020603050405020304" pitchFamily="18" charset="0"/>
            </a:endParaRPr>
          </a:p>
          <a:p>
            <a:endParaRPr lang="en-US" dirty="0"/>
          </a:p>
        </p:txBody>
      </p:sp>
    </p:spTree>
    <p:extLst>
      <p:ext uri="{BB962C8B-B14F-4D97-AF65-F5344CB8AC3E}">
        <p14:creationId xmlns:p14="http://schemas.microsoft.com/office/powerpoint/2010/main" val="25141228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85000" lnSpcReduction="10000"/>
          </a:bodyPr>
          <a:lstStyle/>
          <a:p>
            <a:r>
              <a:rPr lang="ru-RU" sz="2000" dirty="0" smtClean="0">
                <a:latin typeface="Times New Roman" panose="02020603050405020304" pitchFamily="18" charset="0"/>
                <a:cs typeface="Times New Roman" panose="02020603050405020304" pitchFamily="18" charset="0"/>
              </a:rPr>
              <a:t>Инхибитори протонске пумпе се активно метаболишу под утицајем одређених изоформи цитохрома Р450 (CYP), а изоформе које учествују у њиховом метаболизму су CYP 2С19 и 3А4.</a:t>
            </a:r>
          </a:p>
          <a:p>
            <a:endParaRPr lang="ru-RU" sz="2000" dirty="0">
              <a:latin typeface="Times New Roman" panose="02020603050405020304" pitchFamily="18" charset="0"/>
              <a:cs typeface="Times New Roman" panose="02020603050405020304" pitchFamily="18" charset="0"/>
            </a:endParaRPr>
          </a:p>
          <a:p>
            <a:r>
              <a:rPr lang="ru-RU" sz="2000" dirty="0" smtClean="0">
                <a:latin typeface="Times New Roman" panose="02020603050405020304" pitchFamily="18" charset="0"/>
                <a:cs typeface="Times New Roman" panose="02020603050405020304" pitchFamily="18" charset="0"/>
              </a:rPr>
              <a:t>Према структурним карактеристикама супстрата CYP 2С19 ће вршити метаболизам оних лекова који су неутралне или слабо базне природе, а поседују 2-3 акцептора водоничних веза, док ће CYP 3А4 обављати метаболизам крупних и липофилних молекула различите структуре.</a:t>
            </a:r>
          </a:p>
          <a:p>
            <a:endParaRPr lang="ru-RU" sz="2000" dirty="0">
              <a:latin typeface="Times New Roman" panose="02020603050405020304" pitchFamily="18" charset="0"/>
              <a:cs typeface="Times New Roman" panose="02020603050405020304" pitchFamily="18" charset="0"/>
            </a:endParaRPr>
          </a:p>
          <a:p>
            <a:r>
              <a:rPr lang="ru-RU" sz="2000" dirty="0" smtClean="0">
                <a:latin typeface="Times New Roman" panose="02020603050405020304" pitchFamily="18" charset="0"/>
                <a:cs typeface="Times New Roman" panose="02020603050405020304" pitchFamily="18" charset="0"/>
              </a:rPr>
              <a:t>Врсте хемијских реакција које су катализоване изоензином CYP 2С19 су 5-хидроксилација (омепразол и лансопразол) и сулфоксидација (пантопразол). </a:t>
            </a:r>
          </a:p>
          <a:p>
            <a:endParaRPr lang="ru-RU" sz="2000" dirty="0">
              <a:latin typeface="Times New Roman" panose="02020603050405020304" pitchFamily="18" charset="0"/>
              <a:cs typeface="Times New Roman" panose="02020603050405020304" pitchFamily="18" charset="0"/>
            </a:endParaRPr>
          </a:p>
          <a:p>
            <a:r>
              <a:rPr lang="ru-RU" sz="2000" dirty="0" smtClean="0">
                <a:latin typeface="Times New Roman" panose="02020603050405020304" pitchFamily="18" charset="0"/>
                <a:cs typeface="Times New Roman" panose="02020603050405020304" pitchFamily="18" charset="0"/>
              </a:rPr>
              <a:t>Инхибитори протонске пумпе су једна од најчешће коришћених група лекова, па је потребно обратити пажњу на потенцијалне интеракције које могу настати услед њихове истовремене примене са другим лековима, попут антимикробних лекова (итраконазол, кетоконазол), антиепилептицима (карбамазепин), бензодиазепинима и метотрексатом.</a:t>
            </a:r>
            <a:endParaRPr lang="en-US" sz="2000" dirty="0">
              <a:latin typeface="Times New Roman" panose="02020603050405020304" pitchFamily="18" charset="0"/>
              <a:cs typeface="Times New Roman" panose="02020603050405020304" pitchFamily="18" charset="0"/>
            </a:endParaRPr>
          </a:p>
        </p:txBody>
      </p:sp>
      <p:sp>
        <p:nvSpPr>
          <p:cNvPr id="4" name="Title 1"/>
          <p:cNvSpPr>
            <a:spLocks noGrp="1"/>
          </p:cNvSpPr>
          <p:nvPr>
            <p:ph type="title"/>
          </p:nvPr>
        </p:nvSpPr>
        <p:spPr/>
        <p:txBody>
          <a:bodyPr>
            <a:noAutofit/>
          </a:bodyPr>
          <a:lstStyle/>
          <a:p>
            <a:pPr algn="l"/>
            <a:r>
              <a:rPr lang="ru-RU" sz="2200" b="1" dirty="0" smtClean="0">
                <a:latin typeface="Times New Roman" panose="02020603050405020304" pitchFamily="18" charset="0"/>
                <a:cs typeface="Times New Roman" panose="02020603050405020304" pitchFamily="18" charset="0"/>
              </a:rPr>
              <a:t>Карактеристике метаболизма инхибитора протонске пумпе</a:t>
            </a:r>
            <a:endParaRPr lang="en-US" sz="22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6797494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ru-RU" sz="2200" b="1" dirty="0" smtClean="0">
                <a:latin typeface="Times New Roman" panose="02020603050405020304" pitchFamily="18" charset="0"/>
                <a:cs typeface="Times New Roman" panose="02020603050405020304" pitchFamily="18" charset="0"/>
              </a:rPr>
              <a:t>Карактеристике метаболизма инхибитора протонске пумпе</a:t>
            </a:r>
            <a:endParaRPr lang="en-US" sz="2200" b="1" dirty="0">
              <a:latin typeface="Times New Roman" panose="02020603050405020304" pitchFamily="18" charset="0"/>
              <a:cs typeface="Times New Roman" panose="02020603050405020304" pitchFamily="18" charset="0"/>
            </a:endParaRPr>
          </a:p>
        </p:txBody>
      </p:sp>
      <p:pic>
        <p:nvPicPr>
          <p:cNvPr id="4" name="Content Placeholder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l="9955" t="5956" r="7954" b="41877"/>
          <a:stretch/>
        </p:blipFill>
        <p:spPr>
          <a:xfrm>
            <a:off x="2763021" y="1295400"/>
            <a:ext cx="6049751" cy="5105400"/>
          </a:xfrm>
        </p:spPr>
      </p:pic>
      <p:sp>
        <p:nvSpPr>
          <p:cNvPr id="5" name="TextBox 4"/>
          <p:cNvSpPr txBox="1"/>
          <p:nvPr/>
        </p:nvSpPr>
        <p:spPr>
          <a:xfrm>
            <a:off x="457200" y="1576316"/>
            <a:ext cx="2438400" cy="1354217"/>
          </a:xfrm>
          <a:prstGeom prst="rect">
            <a:avLst/>
          </a:prstGeom>
          <a:noFill/>
        </p:spPr>
        <p:txBody>
          <a:bodyPr wrap="square" rtlCol="0">
            <a:spAutoFit/>
          </a:bodyPr>
          <a:lstStyle/>
          <a:p>
            <a:r>
              <a:rPr lang="sr-Cyrl-RS" sz="1600" dirty="0" smtClean="0">
                <a:latin typeface="Times New Roman" panose="02020603050405020304" pitchFamily="18" charset="0"/>
                <a:cs typeface="Times New Roman" panose="02020603050405020304" pitchFamily="18" charset="0"/>
              </a:rPr>
              <a:t>Шематски приказ метаболичких реакција и њихових производа представника инхибитора протонске пумпе</a:t>
            </a:r>
            <a:r>
              <a:rPr lang="sr-Cyrl-RS" dirty="0" smtClean="0"/>
              <a:t>.</a:t>
            </a:r>
            <a:endParaRPr lang="en-US" dirty="0"/>
          </a:p>
        </p:txBody>
      </p:sp>
      <p:sp>
        <p:nvSpPr>
          <p:cNvPr id="7" name="TextBox 6"/>
          <p:cNvSpPr txBox="1"/>
          <p:nvPr/>
        </p:nvSpPr>
        <p:spPr>
          <a:xfrm>
            <a:off x="285997" y="6454921"/>
            <a:ext cx="8839200" cy="400110"/>
          </a:xfrm>
          <a:prstGeom prst="rect">
            <a:avLst/>
          </a:prstGeom>
          <a:noFill/>
        </p:spPr>
        <p:txBody>
          <a:bodyPr wrap="square" rtlCol="0">
            <a:spAutoFit/>
          </a:bodyPr>
          <a:lstStyle/>
          <a:p>
            <a:r>
              <a:rPr lang="en-US" sz="1000" dirty="0" smtClean="0">
                <a:latin typeface="Times New Roman" panose="02020603050405020304" pitchFamily="18" charset="0"/>
                <a:cs typeface="Times New Roman" panose="02020603050405020304" pitchFamily="18" charset="0"/>
              </a:rPr>
              <a:t>Ward RM, Kearns GL. Proton pump inhibitors in pediatrics : mechanism of action, pharmacokinetics, pharmacogenetics, and pharmacodynamics. </a:t>
            </a:r>
            <a:r>
              <a:rPr lang="en-US" sz="1000" dirty="0" err="1" smtClean="0">
                <a:latin typeface="Times New Roman" panose="02020603050405020304" pitchFamily="18" charset="0"/>
                <a:cs typeface="Times New Roman" panose="02020603050405020304" pitchFamily="18" charset="0"/>
              </a:rPr>
              <a:t>Paediatr</a:t>
            </a:r>
            <a:r>
              <a:rPr lang="en-US" sz="1000" dirty="0" smtClean="0">
                <a:latin typeface="Times New Roman" panose="02020603050405020304" pitchFamily="18" charset="0"/>
                <a:cs typeface="Times New Roman" panose="02020603050405020304" pitchFamily="18" charset="0"/>
              </a:rPr>
              <a:t> Drugs. 2013;15(2):119-31. </a:t>
            </a:r>
            <a:r>
              <a:rPr lang="en-US" sz="1000" dirty="0" err="1" smtClean="0">
                <a:latin typeface="Times New Roman" panose="02020603050405020304" pitchFamily="18" charset="0"/>
                <a:cs typeface="Times New Roman" panose="02020603050405020304" pitchFamily="18" charset="0"/>
              </a:rPr>
              <a:t>doi</a:t>
            </a:r>
            <a:r>
              <a:rPr lang="en-US" sz="1000" dirty="0" smtClean="0">
                <a:latin typeface="Times New Roman" panose="02020603050405020304" pitchFamily="18" charset="0"/>
                <a:cs typeface="Times New Roman" panose="02020603050405020304" pitchFamily="18" charset="0"/>
              </a:rPr>
              <a:t>: 10.1007/s40272-013-0012-x.</a:t>
            </a:r>
            <a:endParaRPr lang="en-US" sz="1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8984103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noAutofit/>
          </a:bodyPr>
          <a:lstStyle/>
          <a:p>
            <a:pPr algn="l"/>
            <a:r>
              <a:rPr lang="ru-RU" sz="2200" b="1" dirty="0" smtClean="0">
                <a:latin typeface="Times New Roman" panose="02020603050405020304" pitchFamily="18" charset="0"/>
                <a:cs typeface="Times New Roman" panose="02020603050405020304" pitchFamily="18" charset="0"/>
              </a:rPr>
              <a:t>Примена инхибитора протонске пумпе код особа са кардиоваскуларним обољењима</a:t>
            </a:r>
            <a:endParaRPr lang="en-US" sz="22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381000" y="1447801"/>
            <a:ext cx="8305800" cy="4191000"/>
          </a:xfrm>
        </p:spPr>
        <p:txBody>
          <a:bodyPr>
            <a:normAutofit/>
          </a:bodyPr>
          <a:lstStyle/>
          <a:p>
            <a:r>
              <a:rPr lang="ru-RU" sz="1800" dirty="0" smtClean="0">
                <a:latin typeface="Times New Roman" panose="02020603050405020304" pitchFamily="18" charset="0"/>
                <a:cs typeface="Times New Roman" panose="02020603050405020304" pitchFamily="18" charset="0"/>
              </a:rPr>
              <a:t>Резултати многих истраживачких група приказали су позитивну корелацију између примене инхибитора протонске пумпе и настанка нежељеног кадиоваскуларног исхода.</a:t>
            </a:r>
          </a:p>
          <a:p>
            <a:r>
              <a:rPr lang="sr-Cyrl-RS" sz="1800" dirty="0" smtClean="0">
                <a:latin typeface="Times New Roman" panose="02020603050405020304" pitchFamily="18" charset="0"/>
                <a:cs typeface="Times New Roman" panose="02020603050405020304" pitchFamily="18" charset="0"/>
              </a:rPr>
              <a:t>Инхибитори протонске пумпе инхибирају ензим диметиларгинин-диметиламинохидролазе, чиме је блокирана разградња асиметричног диметиларгинина. </a:t>
            </a:r>
          </a:p>
          <a:p>
            <a:r>
              <a:rPr lang="sr-Cyrl-RS" sz="1800" dirty="0" smtClean="0">
                <a:latin typeface="Times New Roman" panose="02020603050405020304" pitchFamily="18" charset="0"/>
                <a:cs typeface="Times New Roman" panose="02020603050405020304" pitchFamily="18" charset="0"/>
              </a:rPr>
              <a:t>Функција ендогеног асиметричог диметиларгинина је да компетитивно инхибира ендотелну и индуцибилну </a:t>
            </a:r>
            <a:r>
              <a:rPr lang="en-US" sz="1800" dirty="0" smtClean="0">
                <a:latin typeface="Times New Roman" panose="02020603050405020304" pitchFamily="18" charset="0"/>
                <a:cs typeface="Times New Roman" panose="02020603050405020304" pitchFamily="18" charset="0"/>
              </a:rPr>
              <a:t>NO-</a:t>
            </a:r>
            <a:r>
              <a:rPr lang="sr-Cyrl-RS" sz="1800" dirty="0" smtClean="0">
                <a:latin typeface="Times New Roman" panose="02020603050405020304" pitchFamily="18" charset="0"/>
                <a:cs typeface="Times New Roman" panose="02020603050405020304" pitchFamily="18" charset="0"/>
              </a:rPr>
              <a:t>синтазу, чиме инхибира синтезу </a:t>
            </a:r>
            <a:r>
              <a:rPr lang="en-US" sz="1800" dirty="0" smtClean="0">
                <a:latin typeface="Times New Roman" panose="02020603050405020304" pitchFamily="18" charset="0"/>
                <a:cs typeface="Times New Roman" panose="02020603050405020304" pitchFamily="18" charset="0"/>
              </a:rPr>
              <a:t>NO.</a:t>
            </a:r>
            <a:r>
              <a:rPr lang="sr-Cyrl-RS" sz="1800" dirty="0" smtClean="0">
                <a:latin typeface="Times New Roman" panose="02020603050405020304" pitchFamily="18" charset="0"/>
                <a:cs typeface="Times New Roman" panose="02020603050405020304" pitchFamily="18" charset="0"/>
              </a:rPr>
              <a:t> </a:t>
            </a:r>
          </a:p>
          <a:p>
            <a:r>
              <a:rPr lang="sr-Latn-RS" sz="1800" dirty="0">
                <a:latin typeface="Times New Roman" panose="02020603050405020304" pitchFamily="18" charset="0"/>
                <a:cs typeface="Times New Roman" panose="02020603050405020304" pitchFamily="18" charset="0"/>
              </a:rPr>
              <a:t>NO</a:t>
            </a:r>
            <a:r>
              <a:rPr lang="sr-Cyrl-RS" sz="1800" dirty="0">
                <a:latin typeface="Times New Roman" panose="02020603050405020304" pitchFamily="18" charset="0"/>
                <a:cs typeface="Times New Roman" panose="02020603050405020304" pitchFamily="18" charset="0"/>
              </a:rPr>
              <a:t> има вазопротективно дејство и смањује контакт тромбоцита са ендотелом. </a:t>
            </a:r>
            <a:endParaRPr lang="en-US" sz="1800" dirty="0">
              <a:latin typeface="Times New Roman" panose="02020603050405020304" pitchFamily="18" charset="0"/>
              <a:cs typeface="Times New Roman" panose="02020603050405020304" pitchFamily="18" charset="0"/>
            </a:endParaRPr>
          </a:p>
        </p:txBody>
      </p:sp>
      <p:sp>
        <p:nvSpPr>
          <p:cNvPr id="4" name="TextBox 3"/>
          <p:cNvSpPr txBox="1"/>
          <p:nvPr/>
        </p:nvSpPr>
        <p:spPr>
          <a:xfrm>
            <a:off x="1066800" y="4267200"/>
            <a:ext cx="7086600" cy="2031325"/>
          </a:xfrm>
          <a:prstGeom prst="rect">
            <a:avLst/>
          </a:prstGeom>
          <a:ln w="38100"/>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sr-Cyrl-RS" dirty="0">
                <a:latin typeface="Times New Roman" panose="02020603050405020304" pitchFamily="18" charset="0"/>
                <a:cs typeface="Times New Roman" panose="02020603050405020304" pitchFamily="18" charset="0"/>
              </a:rPr>
              <a:t>У</a:t>
            </a:r>
            <a:r>
              <a:rPr lang="sr-Cyrl-RS" dirty="0" smtClean="0">
                <a:latin typeface="Times New Roman" panose="02020603050405020304" pitchFamily="18" charset="0"/>
                <a:cs typeface="Times New Roman" panose="02020603050405020304" pitchFamily="18" charset="0"/>
              </a:rPr>
              <a:t>колико ензим диметиларгинин-диметиламинохидролаза не обавља своју функцију, ни </a:t>
            </a:r>
            <a:r>
              <a:rPr lang="en-US" dirty="0" smtClean="0">
                <a:latin typeface="Times New Roman" panose="02020603050405020304" pitchFamily="18" charset="0"/>
                <a:cs typeface="Times New Roman" panose="02020603050405020304" pitchFamily="18" charset="0"/>
              </a:rPr>
              <a:t>NO </a:t>
            </a:r>
            <a:r>
              <a:rPr lang="sr-Cyrl-RS" dirty="0" smtClean="0">
                <a:latin typeface="Times New Roman" panose="02020603050405020304" pitchFamily="18" charset="0"/>
                <a:cs typeface="Times New Roman" panose="02020603050405020304" pitchFamily="18" charset="0"/>
              </a:rPr>
              <a:t>се неће продуковати у довољној мери, што објашњава негативан утицај инхибитора протонске пумпе на функцију васкуларног ендотела.</a:t>
            </a:r>
          </a:p>
          <a:p>
            <a:pPr algn="ctr"/>
            <a:r>
              <a:rPr lang="sr-Cyrl-RS" dirty="0" smtClean="0">
                <a:latin typeface="Times New Roman" panose="02020603050405020304" pitchFamily="18" charset="0"/>
                <a:cs typeface="Times New Roman" panose="02020603050405020304" pitchFamily="18" charset="0"/>
              </a:rPr>
              <a:t>Последице обухватају смањену вазодилатацију, поремећену функцију тромбоцита и повећану адхезију моноцита, доприносећи старењу ендотелних ћелија.</a:t>
            </a: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3727667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295400" y="1524000"/>
            <a:ext cx="6350626" cy="4299609"/>
          </a:xfrm>
        </p:spPr>
      </p:pic>
      <p:sp>
        <p:nvSpPr>
          <p:cNvPr id="4" name="Title 1"/>
          <p:cNvSpPr>
            <a:spLocks noGrp="1"/>
          </p:cNvSpPr>
          <p:nvPr>
            <p:ph type="title"/>
          </p:nvPr>
        </p:nvSpPr>
        <p:spPr/>
        <p:txBody>
          <a:bodyPr>
            <a:noAutofit/>
          </a:bodyPr>
          <a:lstStyle/>
          <a:p>
            <a:pPr algn="l"/>
            <a:r>
              <a:rPr lang="ru-RU" sz="2200" b="1" dirty="0" smtClean="0">
                <a:latin typeface="Times New Roman" panose="02020603050405020304" pitchFamily="18" charset="0"/>
                <a:cs typeface="Times New Roman" panose="02020603050405020304" pitchFamily="18" charset="0"/>
              </a:rPr>
              <a:t>Примена инхибитора протонске пумпе код особа са кардиоваскуларним обољењима</a:t>
            </a:r>
            <a:endParaRPr lang="en-US" sz="2200" b="1" dirty="0">
              <a:latin typeface="Times New Roman" panose="02020603050405020304" pitchFamily="18" charset="0"/>
              <a:cs typeface="Times New Roman" panose="02020603050405020304" pitchFamily="18" charset="0"/>
            </a:endParaRPr>
          </a:p>
        </p:txBody>
      </p:sp>
      <p:sp>
        <p:nvSpPr>
          <p:cNvPr id="6" name="TextBox 5"/>
          <p:cNvSpPr txBox="1"/>
          <p:nvPr/>
        </p:nvSpPr>
        <p:spPr>
          <a:xfrm>
            <a:off x="628934" y="6372255"/>
            <a:ext cx="6781800" cy="400110"/>
          </a:xfrm>
          <a:prstGeom prst="rect">
            <a:avLst/>
          </a:prstGeom>
          <a:noFill/>
        </p:spPr>
        <p:txBody>
          <a:bodyPr wrap="square" rtlCol="0">
            <a:spAutoFit/>
          </a:bodyPr>
          <a:lstStyle/>
          <a:p>
            <a:r>
              <a:rPr lang="en-US" sz="1000" dirty="0" err="1" smtClean="0">
                <a:latin typeface="Times New Roman" panose="02020603050405020304" pitchFamily="18" charset="0"/>
                <a:cs typeface="Times New Roman" panose="02020603050405020304" pitchFamily="18" charset="0"/>
              </a:rPr>
              <a:t>Shiraev</a:t>
            </a:r>
            <a:r>
              <a:rPr lang="en-US" sz="1000" dirty="0" smtClean="0">
                <a:latin typeface="Times New Roman" panose="02020603050405020304" pitchFamily="18" charset="0"/>
                <a:cs typeface="Times New Roman" panose="02020603050405020304" pitchFamily="18" charset="0"/>
              </a:rPr>
              <a:t> TP, Bullen A. Proton Pump Inhibitors and Cardiovascular Events: A Systematic Review. Heart Lung Circ. 2018 Apr;27(4):443-450. </a:t>
            </a:r>
            <a:r>
              <a:rPr lang="en-US" sz="1000" dirty="0" err="1" smtClean="0">
                <a:latin typeface="Times New Roman" panose="02020603050405020304" pitchFamily="18" charset="0"/>
                <a:cs typeface="Times New Roman" panose="02020603050405020304" pitchFamily="18" charset="0"/>
              </a:rPr>
              <a:t>doi</a:t>
            </a:r>
            <a:r>
              <a:rPr lang="en-US" sz="1000" dirty="0" smtClean="0">
                <a:latin typeface="Times New Roman" panose="02020603050405020304" pitchFamily="18" charset="0"/>
                <a:cs typeface="Times New Roman" panose="02020603050405020304" pitchFamily="18" charset="0"/>
              </a:rPr>
              <a:t>: 10.1016/j.hlc.2017.10.020. </a:t>
            </a: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4189809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819400" y="990600"/>
            <a:ext cx="5136840" cy="5701036"/>
          </a:xfrm>
        </p:spPr>
      </p:pic>
      <p:sp>
        <p:nvSpPr>
          <p:cNvPr id="4" name="Title 1"/>
          <p:cNvSpPr>
            <a:spLocks noGrp="1"/>
          </p:cNvSpPr>
          <p:nvPr>
            <p:ph type="title"/>
          </p:nvPr>
        </p:nvSpPr>
        <p:spPr>
          <a:xfrm>
            <a:off x="152400" y="304800"/>
            <a:ext cx="8229600" cy="1143000"/>
          </a:xfrm>
        </p:spPr>
        <p:txBody>
          <a:bodyPr>
            <a:noAutofit/>
          </a:bodyPr>
          <a:lstStyle/>
          <a:p>
            <a:pPr algn="l"/>
            <a:r>
              <a:rPr lang="ru-RU" sz="2200" b="1" dirty="0" smtClean="0">
                <a:latin typeface="Times New Roman" panose="02020603050405020304" pitchFamily="18" charset="0"/>
                <a:cs typeface="Times New Roman" panose="02020603050405020304" pitchFamily="18" charset="0"/>
              </a:rPr>
              <a:t>Примена инхибитора протонске пумпе код особа са кардиоваскуларним обољењима</a:t>
            </a:r>
            <a:endParaRPr lang="en-US" sz="2200" b="1" dirty="0">
              <a:latin typeface="Times New Roman" panose="02020603050405020304" pitchFamily="18" charset="0"/>
              <a:cs typeface="Times New Roman" panose="02020603050405020304" pitchFamily="18" charset="0"/>
            </a:endParaRPr>
          </a:p>
        </p:txBody>
      </p:sp>
      <p:sp>
        <p:nvSpPr>
          <p:cNvPr id="6" name="TextBox 5"/>
          <p:cNvSpPr txBox="1"/>
          <p:nvPr/>
        </p:nvSpPr>
        <p:spPr>
          <a:xfrm>
            <a:off x="381000" y="6324600"/>
            <a:ext cx="3962400" cy="507831"/>
          </a:xfrm>
          <a:prstGeom prst="rect">
            <a:avLst/>
          </a:prstGeom>
          <a:noFill/>
        </p:spPr>
        <p:txBody>
          <a:bodyPr wrap="square" rtlCol="0">
            <a:spAutoFit/>
          </a:bodyPr>
          <a:lstStyle/>
          <a:p>
            <a:r>
              <a:rPr lang="en-US" sz="900" dirty="0" smtClean="0">
                <a:latin typeface="Times New Roman" panose="02020603050405020304" pitchFamily="18" charset="0"/>
                <a:cs typeface="Times New Roman" panose="02020603050405020304" pitchFamily="18" charset="0"/>
              </a:rPr>
              <a:t>Hu W, Luo Y, Yang X. Inappropriate Use of Proton Pump Inhibitors Increases Cardiovascular Events in Patients with Coronary Heart Disease. </a:t>
            </a:r>
            <a:r>
              <a:rPr lang="en-US" sz="900" dirty="0" err="1" smtClean="0">
                <a:latin typeface="Times New Roman" panose="02020603050405020304" pitchFamily="18" charset="0"/>
                <a:cs typeface="Times New Roman" panose="02020603050405020304" pitchFamily="18" charset="0"/>
              </a:rPr>
              <a:t>Int</a:t>
            </a:r>
            <a:r>
              <a:rPr lang="en-US" sz="900" dirty="0" smtClean="0">
                <a:latin typeface="Times New Roman" panose="02020603050405020304" pitchFamily="18" charset="0"/>
                <a:cs typeface="Times New Roman" panose="02020603050405020304" pitchFamily="18" charset="0"/>
              </a:rPr>
              <a:t> J Gen Med. 2022;15:8685-8691. </a:t>
            </a:r>
            <a:r>
              <a:rPr lang="en-US" sz="900" dirty="0" err="1" smtClean="0">
                <a:latin typeface="Times New Roman" panose="02020603050405020304" pitchFamily="18" charset="0"/>
                <a:cs typeface="Times New Roman" panose="02020603050405020304" pitchFamily="18" charset="0"/>
              </a:rPr>
              <a:t>doi</a:t>
            </a:r>
            <a:r>
              <a:rPr lang="en-US" sz="900" dirty="0" smtClean="0">
                <a:latin typeface="Times New Roman" panose="02020603050405020304" pitchFamily="18" charset="0"/>
                <a:cs typeface="Times New Roman" panose="02020603050405020304" pitchFamily="18" charset="0"/>
              </a:rPr>
              <a:t>: 10.2147/IJGM.S392767. </a:t>
            </a:r>
            <a:endParaRPr lang="en-US" sz="9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6389324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sr-Cyrl-RS" sz="2200" b="1" dirty="0" smtClean="0">
                <a:latin typeface="Times New Roman" panose="02020603050405020304" pitchFamily="18" charset="0"/>
                <a:cs typeface="Times New Roman" panose="02020603050405020304" pitchFamily="18" charset="0"/>
              </a:rPr>
              <a:t>Сажет приказ утицаја примене инхибитора протонске пумпе на повишење кардиоваскуларног ризика</a:t>
            </a:r>
            <a:br>
              <a:rPr lang="sr-Cyrl-RS" sz="2200" b="1" dirty="0" smtClean="0">
                <a:latin typeface="Times New Roman" panose="02020603050405020304" pitchFamily="18" charset="0"/>
                <a:cs typeface="Times New Roman" panose="02020603050405020304" pitchFamily="18" charset="0"/>
              </a:rPr>
            </a:br>
            <a:endParaRPr lang="en-US" sz="22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rmAutofit fontScale="55000" lnSpcReduction="20000"/>
          </a:bodyPr>
          <a:lstStyle/>
          <a:p>
            <a:r>
              <a:rPr lang="sr-Cyrl-RS" dirty="0" smtClean="0"/>
              <a:t>Сматра се да инхибитори протонске пумпе делују тако што повећавају ризик за настанак неког нежељеног кардиоваскуларног догађаја на следеће начине:</a:t>
            </a:r>
          </a:p>
          <a:p>
            <a:pPr marL="0" indent="0">
              <a:buNone/>
            </a:pPr>
            <a:r>
              <a:rPr lang="sr-Cyrl-RS" dirty="0" smtClean="0"/>
              <a:t> </a:t>
            </a:r>
          </a:p>
          <a:p>
            <a:pPr marL="0" indent="0">
              <a:buNone/>
            </a:pPr>
            <a:r>
              <a:rPr lang="sr-Cyrl-RS" dirty="0" smtClean="0"/>
              <a:t>-интеракцијама са другим лековима које пацијент користи истовремено, утичући тиме на њихов терапијски ефекат;</a:t>
            </a:r>
          </a:p>
          <a:p>
            <a:pPr marL="0" indent="0">
              <a:buNone/>
            </a:pPr>
            <a:r>
              <a:rPr lang="sr-Cyrl-RS" dirty="0" smtClean="0"/>
              <a:t>-утицајем на метаболизам хомоцистеина, продукујући хиперхомоцистеинемију;</a:t>
            </a:r>
          </a:p>
          <a:p>
            <a:pPr marL="0" indent="0">
              <a:buNone/>
            </a:pPr>
            <a:r>
              <a:rPr lang="sr-Cyrl-RS" dirty="0" smtClean="0"/>
              <a:t>-смањењем аспорпције витамина Б12 (али и других витамина и минерала што ће бити описано у делу о нежељених дејствима након њихове дуготрајне примене);</a:t>
            </a:r>
          </a:p>
          <a:p>
            <a:pPr marL="0" indent="0">
              <a:buNone/>
            </a:pPr>
            <a:r>
              <a:rPr lang="sr-Cyrl-RS" dirty="0" smtClean="0"/>
              <a:t>-инхибицијом ензима диметиларгинин-диметиламинохидролазе;</a:t>
            </a:r>
          </a:p>
          <a:p>
            <a:pPr marL="0" indent="0">
              <a:buNone/>
            </a:pPr>
            <a:r>
              <a:rPr lang="sr-Cyrl-RS" dirty="0" smtClean="0"/>
              <a:t>-смањењем продукције </a:t>
            </a:r>
            <a:r>
              <a:rPr lang="en-US" dirty="0" smtClean="0"/>
              <a:t>NO;</a:t>
            </a:r>
          </a:p>
          <a:p>
            <a:pPr marL="0" indent="0">
              <a:buNone/>
            </a:pPr>
            <a:r>
              <a:rPr lang="en-US" dirty="0" smtClean="0"/>
              <a:t>-</a:t>
            </a:r>
            <a:r>
              <a:rPr lang="sr-Cyrl-RS" dirty="0" smtClean="0"/>
              <a:t>стимулацијом активности ксантин-оксидоредуктазе;</a:t>
            </a:r>
          </a:p>
          <a:p>
            <a:pPr marL="0" indent="0">
              <a:buNone/>
            </a:pPr>
            <a:r>
              <a:rPr lang="sr-Cyrl-RS" dirty="0" smtClean="0"/>
              <a:t>-стимулацијом активности матрикс металопротеиназа;</a:t>
            </a:r>
          </a:p>
          <a:p>
            <a:pPr marL="0" indent="0">
              <a:buNone/>
            </a:pPr>
            <a:r>
              <a:rPr lang="sr-Cyrl-RS" dirty="0" smtClean="0"/>
              <a:t>-утицајем на функционисање лизозома смањујући њихову ацидификацију услед блокаде протонске пумпе у оквиру мембране лизозома.</a:t>
            </a:r>
          </a:p>
          <a:p>
            <a:endParaRPr lang="en-US" dirty="0"/>
          </a:p>
        </p:txBody>
      </p:sp>
    </p:spTree>
    <p:extLst>
      <p:ext uri="{BB962C8B-B14F-4D97-AF65-F5344CB8AC3E}">
        <p14:creationId xmlns:p14="http://schemas.microsoft.com/office/powerpoint/2010/main" val="381912466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ru-RU" sz="2400" b="1" dirty="0" smtClean="0">
                <a:latin typeface="Times New Roman" panose="02020603050405020304" pitchFamily="18" charset="0"/>
                <a:cs typeface="Times New Roman" panose="02020603050405020304" pitchFamily="18" charset="0"/>
              </a:rPr>
              <a:t>Нежељени ефекти дуготрајне примене инхибитора протонске пумпе </a:t>
            </a:r>
            <a:endParaRPr lang="en-US" sz="2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rmAutofit lnSpcReduction="10000"/>
          </a:bodyPr>
          <a:lstStyle/>
          <a:p>
            <a:r>
              <a:rPr lang="ru-RU" sz="1800" dirty="0" smtClean="0">
                <a:latin typeface="Times New Roman" panose="02020603050405020304" pitchFamily="18" charset="0"/>
                <a:cs typeface="Times New Roman" panose="02020603050405020304" pitchFamily="18" charset="0"/>
              </a:rPr>
              <a:t>Најчешћа нежељена дејства забележена након акутне примене инхибитора протонске пумпе су главобоља, наузеја, свраб и дијареја.</a:t>
            </a:r>
          </a:p>
          <a:p>
            <a:r>
              <a:rPr lang="sr-Cyrl-RS" sz="1800" dirty="0" smtClean="0">
                <a:latin typeface="Times New Roman" panose="02020603050405020304" pitchFamily="18" charset="0"/>
                <a:cs typeface="Times New Roman" panose="02020603050405020304" pitchFamily="18" charset="0"/>
              </a:rPr>
              <a:t>Фокус новијих истраживања јесте разматрање повезаности хроничне примене инхибитора протонске пумпе са </a:t>
            </a:r>
            <a:r>
              <a:rPr lang="en-US" sz="1800" i="1" dirty="0" smtClean="0">
                <a:latin typeface="Times New Roman" panose="02020603050405020304" pitchFamily="18" charset="0"/>
                <a:cs typeface="Times New Roman" panose="02020603050405020304" pitchFamily="18" charset="0"/>
              </a:rPr>
              <a:t>rebound</a:t>
            </a:r>
            <a:r>
              <a:rPr lang="en-US" sz="1800" dirty="0" smtClean="0">
                <a:latin typeface="Times New Roman" panose="02020603050405020304" pitchFamily="18" charset="0"/>
                <a:cs typeface="Times New Roman" panose="02020603050405020304" pitchFamily="18" charset="0"/>
              </a:rPr>
              <a:t> </a:t>
            </a:r>
            <a:r>
              <a:rPr lang="sr-Cyrl-RS" sz="1800" dirty="0" smtClean="0">
                <a:latin typeface="Times New Roman" panose="02020603050405020304" pitchFamily="18" charset="0"/>
                <a:cs typeface="Times New Roman" panose="02020603050405020304" pitchFamily="18" charset="0"/>
              </a:rPr>
              <a:t>хипергастринемијом и пратећим симптомима диспепсије, карциноидним туморима желуца, повећаном инциденцом болничких и ванболничких пнеумонија, остеопорозом и повећаном инциденцом прелома костију. </a:t>
            </a:r>
          </a:p>
          <a:p>
            <a:r>
              <a:rPr lang="sr-Cyrl-RS" sz="1800" dirty="0" smtClean="0">
                <a:latin typeface="Times New Roman" panose="02020603050405020304" pitchFamily="18" charset="0"/>
                <a:cs typeface="Times New Roman" panose="02020603050405020304" pitchFamily="18" charset="0"/>
              </a:rPr>
              <a:t>Хронична примена инхибитора протонске пумпе има утицај на минерално-витамински статус пацијената, нарочито, у погледу настанка хипомагнезијемије, смањене апсорпције гвожђа, витамина Ц, калцијума, дефицијенција витамина Д, витамина К и витамина Б12 </a:t>
            </a:r>
          </a:p>
          <a:p>
            <a:endParaRPr lang="sr-Cyrl-RS" sz="1800" dirty="0" smtClean="0">
              <a:latin typeface="Times New Roman" panose="02020603050405020304" pitchFamily="18" charset="0"/>
              <a:cs typeface="Times New Roman" panose="02020603050405020304" pitchFamily="18" charset="0"/>
            </a:endParaRPr>
          </a:p>
          <a:p>
            <a:endParaRPr lang="sr-Cyrl-RS" sz="1800" dirty="0">
              <a:latin typeface="Times New Roman" panose="02020603050405020304" pitchFamily="18" charset="0"/>
              <a:cs typeface="Times New Roman" panose="02020603050405020304" pitchFamily="18" charset="0"/>
            </a:endParaRPr>
          </a:p>
          <a:p>
            <a:endParaRPr lang="sr-Cyrl-RS" sz="1800" dirty="0">
              <a:latin typeface="Times New Roman" panose="02020603050405020304" pitchFamily="18" charset="0"/>
              <a:cs typeface="Times New Roman" panose="02020603050405020304" pitchFamily="18" charset="0"/>
            </a:endParaRPr>
          </a:p>
          <a:p>
            <a:pPr marL="0" indent="0">
              <a:buNone/>
            </a:pPr>
            <a:r>
              <a:rPr lang="ru-RU" sz="1600" dirty="0" smtClean="0">
                <a:latin typeface="Times New Roman" panose="02020603050405020304" pitchFamily="18" charset="0"/>
                <a:cs typeface="Times New Roman" panose="02020603050405020304" pitchFamily="18" charset="0"/>
              </a:rPr>
              <a:t>*Потенцијални ризици примене инхибитора протонске пумпе, као и њихов утицај на кардиоваскуларни систем, не дискредитују безбедност њихове контролисане примене.</a:t>
            </a:r>
            <a:endParaRPr lang="en-US" sz="1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009369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3855"/>
            <a:ext cx="8229600" cy="1143000"/>
          </a:xfrm>
        </p:spPr>
        <p:txBody>
          <a:bodyPr>
            <a:noAutofit/>
          </a:bodyPr>
          <a:lstStyle/>
          <a:p>
            <a:r>
              <a:rPr lang="ru-RU" sz="2400" b="1" dirty="0" smtClean="0">
                <a:latin typeface="Times New Roman" panose="02020603050405020304" pitchFamily="18" charset="0"/>
                <a:cs typeface="Times New Roman" panose="02020603050405020304" pitchFamily="18" charset="0"/>
              </a:rPr>
              <a:t>Механизми у основи настанка атеросклеротских промена</a:t>
            </a:r>
            <a:endParaRPr lang="en-US" sz="2400" b="1" dirty="0">
              <a:latin typeface="Times New Roman" panose="02020603050405020304" pitchFamily="18" charset="0"/>
              <a:cs typeface="Times New Roman" panose="02020603050405020304" pitchFamily="18" charset="0"/>
            </a:endParaRPr>
          </a:p>
        </p:txBody>
      </p:sp>
      <p:pic>
        <p:nvPicPr>
          <p:cNvPr id="4" name="Content Placeholder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t="9642" r="972" b="46277"/>
          <a:stretch/>
        </p:blipFill>
        <p:spPr>
          <a:xfrm>
            <a:off x="0" y="762000"/>
            <a:ext cx="9191381" cy="5257800"/>
          </a:xfrm>
        </p:spPr>
      </p:pic>
      <p:sp>
        <p:nvSpPr>
          <p:cNvPr id="5" name="TextBox 4"/>
          <p:cNvSpPr txBox="1"/>
          <p:nvPr/>
        </p:nvSpPr>
        <p:spPr>
          <a:xfrm>
            <a:off x="-20782" y="6413258"/>
            <a:ext cx="9206345" cy="400110"/>
          </a:xfrm>
          <a:prstGeom prst="rect">
            <a:avLst/>
          </a:prstGeom>
          <a:noFill/>
        </p:spPr>
        <p:txBody>
          <a:bodyPr wrap="square" rtlCol="0">
            <a:spAutoFit/>
          </a:bodyPr>
          <a:lstStyle/>
          <a:p>
            <a:r>
              <a:rPr lang="en-US" sz="1000" dirty="0" err="1" smtClean="0">
                <a:latin typeface="Times New Roman" panose="02020603050405020304" pitchFamily="18" charset="0"/>
                <a:cs typeface="Times New Roman" panose="02020603050405020304" pitchFamily="18" charset="0"/>
              </a:rPr>
              <a:t>Katakami</a:t>
            </a:r>
            <a:r>
              <a:rPr lang="en-US" sz="1000" dirty="0" smtClean="0">
                <a:latin typeface="Times New Roman" panose="02020603050405020304" pitchFamily="18" charset="0"/>
                <a:cs typeface="Times New Roman" panose="02020603050405020304" pitchFamily="18" charset="0"/>
              </a:rPr>
              <a:t> N. Mechanism of Development of Atherosclerosis and Cardiovascular Disease in Diabetes Mellitus. J </a:t>
            </a:r>
            <a:r>
              <a:rPr lang="en-US" sz="1000" dirty="0" err="1" smtClean="0">
                <a:latin typeface="Times New Roman" panose="02020603050405020304" pitchFamily="18" charset="0"/>
                <a:cs typeface="Times New Roman" panose="02020603050405020304" pitchFamily="18" charset="0"/>
              </a:rPr>
              <a:t>Atheroscler</a:t>
            </a:r>
            <a:r>
              <a:rPr lang="en-US" sz="1000" dirty="0" smtClean="0">
                <a:latin typeface="Times New Roman" panose="02020603050405020304" pitchFamily="18" charset="0"/>
                <a:cs typeface="Times New Roman" panose="02020603050405020304" pitchFamily="18" charset="0"/>
              </a:rPr>
              <a:t> </a:t>
            </a:r>
            <a:r>
              <a:rPr lang="en-US" sz="1000" dirty="0" err="1" smtClean="0">
                <a:latin typeface="Times New Roman" panose="02020603050405020304" pitchFamily="18" charset="0"/>
                <a:cs typeface="Times New Roman" panose="02020603050405020304" pitchFamily="18" charset="0"/>
              </a:rPr>
              <a:t>Thromb</a:t>
            </a:r>
            <a:r>
              <a:rPr lang="en-US" sz="1000" dirty="0" smtClean="0">
                <a:latin typeface="Times New Roman" panose="02020603050405020304" pitchFamily="18" charset="0"/>
                <a:cs typeface="Times New Roman" panose="02020603050405020304" pitchFamily="18" charset="0"/>
              </a:rPr>
              <a:t>. 2018;25(1):27-39. </a:t>
            </a:r>
            <a:r>
              <a:rPr lang="en-US" sz="1000" dirty="0" err="1" smtClean="0">
                <a:latin typeface="Times New Roman" panose="02020603050405020304" pitchFamily="18" charset="0"/>
                <a:cs typeface="Times New Roman" panose="02020603050405020304" pitchFamily="18" charset="0"/>
              </a:rPr>
              <a:t>doi</a:t>
            </a:r>
            <a:r>
              <a:rPr lang="en-US" sz="1000" dirty="0" smtClean="0">
                <a:latin typeface="Times New Roman" panose="02020603050405020304" pitchFamily="18" charset="0"/>
                <a:cs typeface="Times New Roman" panose="02020603050405020304" pitchFamily="18" charset="0"/>
              </a:rPr>
              <a:t>: 10.5551/jat.RV17014.</a:t>
            </a:r>
            <a:endParaRPr lang="en-US" sz="1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6135989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ru-RU" sz="2200" b="1" dirty="0" smtClean="0">
                <a:latin typeface="Times New Roman" panose="02020603050405020304" pitchFamily="18" charset="0"/>
                <a:cs typeface="Times New Roman" panose="02020603050405020304" pitchFamily="18" charset="0"/>
              </a:rPr>
              <a:t>Утицај инхибитора протонске пумпе на ниво калцијума, витамина Д и коштани метаболизам</a:t>
            </a:r>
            <a:endParaRPr lang="en-US" sz="22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rmAutofit/>
          </a:bodyPr>
          <a:lstStyle/>
          <a:p>
            <a:r>
              <a:rPr lang="ru-RU" sz="1800" dirty="0" smtClean="0">
                <a:latin typeface="Times New Roman" panose="02020603050405020304" pitchFamily="18" charset="0"/>
                <a:cs typeface="Times New Roman" panose="02020603050405020304" pitchFamily="18" charset="0"/>
              </a:rPr>
              <a:t>Апсорпција Ca</a:t>
            </a:r>
            <a:r>
              <a:rPr lang="ru-RU" sz="1800" baseline="30000" dirty="0" smtClean="0">
                <a:latin typeface="Times New Roman" panose="02020603050405020304" pitchFamily="18" charset="0"/>
                <a:cs typeface="Times New Roman" panose="02020603050405020304" pitchFamily="18" charset="0"/>
              </a:rPr>
              <a:t>2+ </a:t>
            </a:r>
            <a:r>
              <a:rPr lang="ru-RU" sz="1800" dirty="0" smtClean="0">
                <a:latin typeface="Times New Roman" panose="02020603050405020304" pitchFamily="18" charset="0"/>
                <a:cs typeface="Times New Roman" panose="02020603050405020304" pitchFamily="18" charset="0"/>
              </a:rPr>
              <a:t>у физиолошким условима зависи од мноштва фактора, а неки од њих су хормонски статус, ниво витамина Д, облик унетог калцијума, да ли се унос врши са </a:t>
            </a:r>
            <a:r>
              <a:rPr lang="ru-RU" sz="1800" dirty="0" smtClean="0">
                <a:latin typeface="Times New Roman" panose="02020603050405020304" pitchFamily="18" charset="0"/>
                <a:cs typeface="Times New Roman" panose="02020603050405020304" pitchFamily="18" charset="0"/>
              </a:rPr>
              <a:t>лековима из различитих фармаколошких група, </a:t>
            </a:r>
            <a:r>
              <a:rPr lang="ru-RU" sz="1800" dirty="0" smtClean="0">
                <a:latin typeface="Times New Roman" panose="02020603050405020304" pitchFamily="18" charset="0"/>
                <a:cs typeface="Times New Roman" panose="02020603050405020304" pitchFamily="18" charset="0"/>
              </a:rPr>
              <a:t>као и то да ли његов унос вршити са храном или не. </a:t>
            </a:r>
          </a:p>
          <a:p>
            <a:r>
              <a:rPr lang="ru-RU" sz="1800" dirty="0" smtClean="0">
                <a:latin typeface="Times New Roman" panose="02020603050405020304" pitchFamily="18" charset="0"/>
                <a:cs typeface="Times New Roman" panose="02020603050405020304" pitchFamily="18" charset="0"/>
              </a:rPr>
              <a:t>Примена инхибитора протонске пумпе се повезује са малапсорпцијом Ca</a:t>
            </a:r>
            <a:r>
              <a:rPr lang="ru-RU" sz="1800" baseline="30000" dirty="0" smtClean="0">
                <a:latin typeface="Times New Roman" panose="02020603050405020304" pitchFamily="18" charset="0"/>
                <a:cs typeface="Times New Roman" panose="02020603050405020304" pitchFamily="18" charset="0"/>
              </a:rPr>
              <a:t>2+</a:t>
            </a:r>
            <a:r>
              <a:rPr lang="ru-RU" sz="1800" dirty="0" smtClean="0">
                <a:latin typeface="Times New Roman" panose="02020603050405020304" pitchFamily="18" charset="0"/>
                <a:cs typeface="Times New Roman" panose="02020603050405020304" pitchFamily="18" charset="0"/>
              </a:rPr>
              <a:t>.</a:t>
            </a:r>
          </a:p>
          <a:p>
            <a:r>
              <a:rPr lang="sr-Cyrl-RS" sz="1800" dirty="0" smtClean="0">
                <a:latin typeface="Times New Roman" panose="02020603050405020304" pitchFamily="18" charset="0"/>
                <a:cs typeface="Times New Roman" panose="02020603050405020304" pitchFamily="18" charset="0"/>
              </a:rPr>
              <a:t>Уколико се инхибитори протонске пумпе користе дуже од годину дана у континуитету, расте ризик од оштећења цревног епитела, што ће допринети повећаној продукцији проинфламатоних цитокина и настанку инфламаторне реакције. Услед наведених промена долази и до смањене апсорпције липосолубилних витамина попут витамина Д. Смањена апсорпција </a:t>
            </a:r>
            <a:r>
              <a:rPr lang="ru-RU" sz="1800" dirty="0" smtClean="0">
                <a:latin typeface="Times New Roman" panose="02020603050405020304" pitchFamily="18" charset="0"/>
                <a:cs typeface="Times New Roman" panose="02020603050405020304" pitchFamily="18" charset="0"/>
              </a:rPr>
              <a:t>Ca</a:t>
            </a:r>
            <a:r>
              <a:rPr lang="ru-RU" sz="1800" baseline="30000" dirty="0" smtClean="0">
                <a:latin typeface="Times New Roman" panose="02020603050405020304" pitchFamily="18" charset="0"/>
                <a:cs typeface="Times New Roman" panose="02020603050405020304" pitchFamily="18" charset="0"/>
              </a:rPr>
              <a:t>2+</a:t>
            </a:r>
            <a:r>
              <a:rPr lang="en-US" sz="1800" dirty="0" smtClean="0">
                <a:latin typeface="Times New Roman" panose="02020603050405020304" pitchFamily="18" charset="0"/>
                <a:cs typeface="Times New Roman" panose="02020603050405020304" pitchFamily="18" charset="0"/>
              </a:rPr>
              <a:t> </a:t>
            </a:r>
            <a:r>
              <a:rPr lang="sr-Cyrl-RS" sz="1800" dirty="0" smtClean="0">
                <a:latin typeface="Times New Roman" panose="02020603050405020304" pitchFamily="18" charset="0"/>
                <a:cs typeface="Times New Roman" panose="02020603050405020304" pitchFamily="18" charset="0"/>
              </a:rPr>
              <a:t>и витамина Д резултује повишењем ризика за настанак остеопорозе.</a:t>
            </a:r>
            <a:endParaRPr lang="en-US" sz="1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312088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Autofit/>
          </a:bodyPr>
          <a:lstStyle/>
          <a:p>
            <a:r>
              <a:rPr lang="sr-Cyrl-RS" sz="2000" dirty="0">
                <a:latin typeface="Times New Roman" panose="02020603050405020304" pitchFamily="18" charset="0"/>
                <a:cs typeface="Times New Roman" panose="02020603050405020304" pitchFamily="18" charset="0"/>
              </a:rPr>
              <a:t>Претпостављени </a:t>
            </a:r>
            <a:r>
              <a:rPr lang="sr-Cyrl-RS" sz="2000" dirty="0" smtClean="0">
                <a:latin typeface="Times New Roman" panose="02020603050405020304" pitchFamily="18" charset="0"/>
                <a:cs typeface="Times New Roman" panose="02020603050405020304" pitchFamily="18" charset="0"/>
              </a:rPr>
              <a:t>механизми утицаја инхибитора протонске пумпе на коштани метаболизам су следећи: </a:t>
            </a:r>
            <a:endParaRPr lang="en-US" sz="2000" dirty="0">
              <a:latin typeface="Times New Roman" panose="02020603050405020304" pitchFamily="18" charset="0"/>
              <a:cs typeface="Times New Roman" panose="02020603050405020304" pitchFamily="18" charset="0"/>
            </a:endParaRPr>
          </a:p>
          <a:p>
            <a:pPr marL="0" indent="0">
              <a:buNone/>
            </a:pPr>
            <a:r>
              <a:rPr lang="sr-Cyrl-RS" sz="2000" dirty="0">
                <a:latin typeface="Times New Roman" panose="02020603050405020304" pitchFamily="18" charset="0"/>
                <a:cs typeface="Times New Roman" panose="02020603050405020304" pitchFamily="18" charset="0"/>
              </a:rPr>
              <a:t>-смањење активности Н</a:t>
            </a:r>
            <a:r>
              <a:rPr lang="sr-Cyrl-RS" sz="2000" baseline="30000" dirty="0">
                <a:latin typeface="Times New Roman" panose="02020603050405020304" pitchFamily="18" charset="0"/>
                <a:cs typeface="Times New Roman" panose="02020603050405020304" pitchFamily="18" charset="0"/>
              </a:rPr>
              <a:t>+</a:t>
            </a:r>
            <a:r>
              <a:rPr lang="sr-Cyrl-RS" sz="2000" dirty="0">
                <a:latin typeface="Times New Roman" panose="02020603050405020304" pitchFamily="18" charset="0"/>
                <a:cs typeface="Times New Roman" panose="02020603050405020304" pitchFamily="18" charset="0"/>
              </a:rPr>
              <a:t>-АТР-азе, која се налази на вакуолама остеокласта;</a:t>
            </a:r>
            <a:endParaRPr lang="en-US" sz="2000" dirty="0">
              <a:latin typeface="Times New Roman" panose="02020603050405020304" pitchFamily="18" charset="0"/>
              <a:cs typeface="Times New Roman" panose="02020603050405020304" pitchFamily="18" charset="0"/>
            </a:endParaRPr>
          </a:p>
          <a:p>
            <a:pPr marL="0" indent="0">
              <a:buNone/>
            </a:pPr>
            <a:r>
              <a:rPr lang="sr-Cyrl-RS" sz="2000" dirty="0">
                <a:latin typeface="Times New Roman" panose="02020603050405020304" pitchFamily="18" charset="0"/>
                <a:cs typeface="Times New Roman" panose="02020603050405020304" pitchFamily="18" charset="0"/>
              </a:rPr>
              <a:t>-повећање ресорпције костију;</a:t>
            </a:r>
            <a:endParaRPr lang="en-US" sz="2000" dirty="0">
              <a:latin typeface="Times New Roman" panose="02020603050405020304" pitchFamily="18" charset="0"/>
              <a:cs typeface="Times New Roman" panose="02020603050405020304" pitchFamily="18" charset="0"/>
            </a:endParaRPr>
          </a:p>
          <a:p>
            <a:pPr marL="0" indent="0">
              <a:buNone/>
            </a:pPr>
            <a:r>
              <a:rPr lang="sr-Cyrl-RS" sz="2000" dirty="0">
                <a:latin typeface="Times New Roman" panose="02020603050405020304" pitchFamily="18" charset="0"/>
                <a:cs typeface="Times New Roman" panose="02020603050405020304" pitchFamily="18" charset="0"/>
              </a:rPr>
              <a:t>-смањење квалитета произведеног колагена;</a:t>
            </a:r>
            <a:endParaRPr lang="en-US" sz="2000" dirty="0">
              <a:latin typeface="Times New Roman" panose="02020603050405020304" pitchFamily="18" charset="0"/>
              <a:cs typeface="Times New Roman" panose="02020603050405020304" pitchFamily="18" charset="0"/>
            </a:endParaRPr>
          </a:p>
          <a:p>
            <a:pPr marL="0" indent="0">
              <a:buNone/>
            </a:pPr>
            <a:r>
              <a:rPr lang="sr-Cyrl-RS" sz="2000" dirty="0">
                <a:latin typeface="Times New Roman" panose="02020603050405020304" pitchFamily="18" charset="0"/>
                <a:cs typeface="Times New Roman" panose="02020603050405020304" pitchFamily="18" charset="0"/>
              </a:rPr>
              <a:t>-хипергастринемија (блокирана је секреција соматостатина, који има улогу да инхибира секрецију гастрина, дејством инхибитора протонске пумпе).</a:t>
            </a:r>
            <a:endParaRPr lang="en-US" sz="2000" dirty="0">
              <a:latin typeface="Times New Roman" panose="02020603050405020304" pitchFamily="18" charset="0"/>
              <a:cs typeface="Times New Roman" panose="02020603050405020304" pitchFamily="18" charset="0"/>
            </a:endParaRPr>
          </a:p>
        </p:txBody>
      </p:sp>
      <p:sp>
        <p:nvSpPr>
          <p:cNvPr id="4" name="Title 1"/>
          <p:cNvSpPr>
            <a:spLocks noGrp="1"/>
          </p:cNvSpPr>
          <p:nvPr>
            <p:ph type="title"/>
          </p:nvPr>
        </p:nvSpPr>
        <p:spPr/>
        <p:txBody>
          <a:bodyPr>
            <a:normAutofit/>
          </a:bodyPr>
          <a:lstStyle/>
          <a:p>
            <a:pPr algn="l"/>
            <a:r>
              <a:rPr lang="ru-RU" sz="2200" b="1" dirty="0" smtClean="0">
                <a:latin typeface="Times New Roman" panose="02020603050405020304" pitchFamily="18" charset="0"/>
                <a:cs typeface="Times New Roman" panose="02020603050405020304" pitchFamily="18" charset="0"/>
              </a:rPr>
              <a:t>Утицај инхибитора протонске пумпе на ниво калцијума, витамина Д и коштани метаболизам</a:t>
            </a:r>
            <a:endParaRPr lang="en-US" sz="22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7459447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219200" y="1295400"/>
            <a:ext cx="6768536" cy="4857996"/>
          </a:xfrm>
        </p:spPr>
      </p:pic>
      <p:sp>
        <p:nvSpPr>
          <p:cNvPr id="4" name="Title 1"/>
          <p:cNvSpPr>
            <a:spLocks noGrp="1"/>
          </p:cNvSpPr>
          <p:nvPr>
            <p:ph type="title"/>
          </p:nvPr>
        </p:nvSpPr>
        <p:spPr/>
        <p:txBody>
          <a:bodyPr>
            <a:normAutofit/>
          </a:bodyPr>
          <a:lstStyle/>
          <a:p>
            <a:pPr algn="l"/>
            <a:r>
              <a:rPr lang="ru-RU" sz="2200" b="1" dirty="0" smtClean="0">
                <a:latin typeface="Times New Roman" panose="02020603050405020304" pitchFamily="18" charset="0"/>
                <a:cs typeface="Times New Roman" panose="02020603050405020304" pitchFamily="18" charset="0"/>
              </a:rPr>
              <a:t>Утицај инхибитора протонске пумпе на ниво калцијума, витамина Д и коштани метаболизам</a:t>
            </a:r>
            <a:endParaRPr lang="en-US" sz="2200" b="1" dirty="0">
              <a:latin typeface="Times New Roman" panose="02020603050405020304" pitchFamily="18" charset="0"/>
              <a:cs typeface="Times New Roman" panose="02020603050405020304" pitchFamily="18" charset="0"/>
            </a:endParaRPr>
          </a:p>
        </p:txBody>
      </p:sp>
      <p:sp>
        <p:nvSpPr>
          <p:cNvPr id="6" name="TextBox 5"/>
          <p:cNvSpPr txBox="1"/>
          <p:nvPr/>
        </p:nvSpPr>
        <p:spPr>
          <a:xfrm>
            <a:off x="381000" y="6405504"/>
            <a:ext cx="8001000" cy="430887"/>
          </a:xfrm>
          <a:prstGeom prst="rect">
            <a:avLst/>
          </a:prstGeom>
          <a:noFill/>
        </p:spPr>
        <p:txBody>
          <a:bodyPr wrap="square" rtlCol="0">
            <a:spAutoFit/>
          </a:bodyPr>
          <a:lstStyle/>
          <a:p>
            <a:r>
              <a:rPr lang="en-US" sz="1050" dirty="0" smtClean="0">
                <a:latin typeface="Times New Roman" panose="02020603050405020304" pitchFamily="18" charset="0"/>
                <a:cs typeface="Times New Roman" panose="02020603050405020304" pitchFamily="18" charset="0"/>
              </a:rPr>
              <a:t>Yang YX. Chronic proton pump </a:t>
            </a:r>
            <a:r>
              <a:rPr lang="en-US" sz="1050" dirty="0" err="1" smtClean="0">
                <a:latin typeface="Times New Roman" panose="02020603050405020304" pitchFamily="18" charset="0"/>
                <a:cs typeface="Times New Roman" panose="02020603050405020304" pitchFamily="18" charset="0"/>
              </a:rPr>
              <a:t>inihibitor</a:t>
            </a:r>
            <a:r>
              <a:rPr lang="en-US" sz="1050" dirty="0" smtClean="0">
                <a:latin typeface="Times New Roman" panose="02020603050405020304" pitchFamily="18" charset="0"/>
                <a:cs typeface="Times New Roman" panose="02020603050405020304" pitchFamily="18" charset="0"/>
              </a:rPr>
              <a:t> therapy and calcium metabolism. </a:t>
            </a:r>
            <a:r>
              <a:rPr lang="en-US" sz="1050" dirty="0" err="1" smtClean="0">
                <a:latin typeface="Times New Roman" panose="02020603050405020304" pitchFamily="18" charset="0"/>
                <a:cs typeface="Times New Roman" panose="02020603050405020304" pitchFamily="18" charset="0"/>
              </a:rPr>
              <a:t>Curr</a:t>
            </a:r>
            <a:r>
              <a:rPr lang="en-US" sz="1050" dirty="0" smtClean="0">
                <a:latin typeface="Times New Roman" panose="02020603050405020304" pitchFamily="18" charset="0"/>
                <a:cs typeface="Times New Roman" panose="02020603050405020304" pitchFamily="18" charset="0"/>
              </a:rPr>
              <a:t> </a:t>
            </a:r>
            <a:r>
              <a:rPr lang="en-US" sz="1050" dirty="0" err="1" smtClean="0">
                <a:latin typeface="Times New Roman" panose="02020603050405020304" pitchFamily="18" charset="0"/>
                <a:cs typeface="Times New Roman" panose="02020603050405020304" pitchFamily="18" charset="0"/>
              </a:rPr>
              <a:t>Gastroenterol</a:t>
            </a:r>
            <a:r>
              <a:rPr lang="en-US" sz="1050" dirty="0" smtClean="0">
                <a:latin typeface="Times New Roman" panose="02020603050405020304" pitchFamily="18" charset="0"/>
                <a:cs typeface="Times New Roman" panose="02020603050405020304" pitchFamily="18" charset="0"/>
              </a:rPr>
              <a:t> Rep. 2012;14(6):473-9. </a:t>
            </a:r>
            <a:r>
              <a:rPr lang="en-US" sz="1050" dirty="0" err="1" smtClean="0">
                <a:latin typeface="Times New Roman" panose="02020603050405020304" pitchFamily="18" charset="0"/>
                <a:cs typeface="Times New Roman" panose="02020603050405020304" pitchFamily="18" charset="0"/>
              </a:rPr>
              <a:t>doi</a:t>
            </a:r>
            <a:r>
              <a:rPr lang="en-US" sz="1050" dirty="0" smtClean="0">
                <a:latin typeface="Times New Roman" panose="02020603050405020304" pitchFamily="18" charset="0"/>
                <a:cs typeface="Times New Roman" panose="02020603050405020304" pitchFamily="18" charset="0"/>
              </a:rPr>
              <a:t>: 10.1007/s11894-012-0290-4.</a:t>
            </a:r>
            <a:endParaRPr lang="en-US" sz="1050" dirty="0">
              <a:latin typeface="Times New Roman" panose="02020603050405020304" pitchFamily="18" charset="0"/>
              <a:cs typeface="Times New Roman" panose="02020603050405020304" pitchFamily="18" charset="0"/>
            </a:endParaRPr>
          </a:p>
        </p:txBody>
      </p:sp>
      <p:sp>
        <p:nvSpPr>
          <p:cNvPr id="7" name="Rectangle 6"/>
          <p:cNvSpPr/>
          <p:nvPr/>
        </p:nvSpPr>
        <p:spPr>
          <a:xfrm>
            <a:off x="3733800" y="5334000"/>
            <a:ext cx="1828800" cy="457200"/>
          </a:xfrm>
          <a:prstGeom prst="rect">
            <a:avLst/>
          </a:prstGeom>
          <a:noFill/>
          <a:ln w="57150"/>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8" name="Rectangle 7"/>
          <p:cNvSpPr/>
          <p:nvPr/>
        </p:nvSpPr>
        <p:spPr>
          <a:xfrm>
            <a:off x="5181600" y="2438400"/>
            <a:ext cx="2362200" cy="457200"/>
          </a:xfrm>
          <a:prstGeom prst="rect">
            <a:avLst/>
          </a:prstGeom>
          <a:noFill/>
          <a:ln w="57150"/>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241710804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229600" cy="1143000"/>
          </a:xfrm>
        </p:spPr>
        <p:txBody>
          <a:bodyPr>
            <a:normAutofit fontScale="90000"/>
          </a:bodyPr>
          <a:lstStyle/>
          <a:p>
            <a:pPr algn="l"/>
            <a:r>
              <a:rPr lang="ru-RU" sz="2400" b="1" dirty="0" smtClean="0">
                <a:latin typeface="Times New Roman" panose="02020603050405020304" pitchFamily="18" charset="0"/>
                <a:cs typeface="Times New Roman" panose="02020603050405020304" pitchFamily="18" charset="0"/>
              </a:rPr>
              <a:t/>
            </a:r>
            <a:br>
              <a:rPr lang="ru-RU" sz="2400" b="1" dirty="0" smtClean="0">
                <a:latin typeface="Times New Roman" panose="02020603050405020304" pitchFamily="18" charset="0"/>
                <a:cs typeface="Times New Roman" panose="02020603050405020304" pitchFamily="18" charset="0"/>
              </a:rPr>
            </a:br>
            <a:r>
              <a:rPr lang="ru-RU" sz="2400" b="1" dirty="0">
                <a:latin typeface="Times New Roman" panose="02020603050405020304" pitchFamily="18" charset="0"/>
                <a:cs typeface="Times New Roman" panose="02020603050405020304" pitchFamily="18" charset="0"/>
              </a:rPr>
              <a:t/>
            </a:r>
            <a:br>
              <a:rPr lang="ru-RU" sz="2400" b="1" dirty="0">
                <a:latin typeface="Times New Roman" panose="02020603050405020304" pitchFamily="18" charset="0"/>
                <a:cs typeface="Times New Roman" panose="02020603050405020304" pitchFamily="18" charset="0"/>
              </a:rPr>
            </a:br>
            <a:r>
              <a:rPr lang="ru-RU" sz="2400" b="1" dirty="0" smtClean="0">
                <a:latin typeface="Times New Roman" panose="02020603050405020304" pitchFamily="18" charset="0"/>
                <a:cs typeface="Times New Roman" panose="02020603050405020304" pitchFamily="18" charset="0"/>
              </a:rPr>
              <a:t/>
            </a:r>
            <a:br>
              <a:rPr lang="ru-RU" sz="2400" b="1" dirty="0" smtClean="0">
                <a:latin typeface="Times New Roman" panose="02020603050405020304" pitchFamily="18" charset="0"/>
                <a:cs typeface="Times New Roman" panose="02020603050405020304" pitchFamily="18" charset="0"/>
              </a:rPr>
            </a:br>
            <a:r>
              <a:rPr lang="ru-RU" sz="2400" b="1" dirty="0" smtClean="0">
                <a:latin typeface="Times New Roman" panose="02020603050405020304" pitchFamily="18" charset="0"/>
                <a:cs typeface="Times New Roman" panose="02020603050405020304" pitchFamily="18" charset="0"/>
              </a:rPr>
              <a:t>Утицај инхибитора протонске пумпе на серумски ниво гвожђа </a:t>
            </a:r>
            <a:r>
              <a:rPr lang="ru-RU" dirty="0" smtClean="0"/>
              <a:t/>
            </a:r>
            <a:br>
              <a:rPr lang="ru-RU" dirty="0" smtClean="0"/>
            </a:br>
            <a:r>
              <a:rPr lang="ru-RU" dirty="0" smtClean="0"/>
              <a:t/>
            </a:r>
            <a:br>
              <a:rPr lang="ru-RU" dirty="0" smtClean="0"/>
            </a:br>
            <a:endParaRPr lang="en-US" dirty="0"/>
          </a:p>
        </p:txBody>
      </p:sp>
      <p:sp>
        <p:nvSpPr>
          <p:cNvPr id="3" name="Content Placeholder 2"/>
          <p:cNvSpPr>
            <a:spLocks noGrp="1"/>
          </p:cNvSpPr>
          <p:nvPr>
            <p:ph idx="1"/>
          </p:nvPr>
        </p:nvSpPr>
        <p:spPr/>
        <p:txBody>
          <a:bodyPr>
            <a:normAutofit/>
          </a:bodyPr>
          <a:lstStyle/>
          <a:p>
            <a:r>
              <a:rPr lang="ru-RU" sz="1800" dirty="0" smtClean="0">
                <a:latin typeface="Times New Roman" panose="02020603050405020304" pitchFamily="18" charset="0"/>
                <a:cs typeface="Times New Roman" panose="02020603050405020304" pitchFamily="18" charset="0"/>
              </a:rPr>
              <a:t>Гвожђе у нашем организму има кључну улогу у процесу преноса кисеоника и оксидо-редукционим реакцијама, улазећи у састав хем групе и Fe-S кластера. </a:t>
            </a:r>
          </a:p>
          <a:p>
            <a:r>
              <a:rPr lang="ru-RU" sz="1800" dirty="0" smtClean="0">
                <a:latin typeface="Times New Roman" panose="02020603050405020304" pitchFamily="18" charset="0"/>
                <a:cs typeface="Times New Roman" panose="02020603050405020304" pitchFamily="18" charset="0"/>
              </a:rPr>
              <a:t>Неки од примера молекула и процеса у чији састав улази, и чије функционисање омогућава су хемоглобин, миоглобин и транспортни ланац за пренос електрона.</a:t>
            </a:r>
          </a:p>
          <a:p>
            <a:endParaRPr lang="ru-RU" sz="1800" dirty="0">
              <a:latin typeface="Times New Roman" panose="02020603050405020304" pitchFamily="18" charset="0"/>
              <a:cs typeface="Times New Roman" panose="02020603050405020304" pitchFamily="18" charset="0"/>
            </a:endParaRPr>
          </a:p>
          <a:p>
            <a:r>
              <a:rPr lang="sr-Cyrl-RS" sz="1800" dirty="0" smtClean="0">
                <a:latin typeface="Times New Roman" panose="02020603050405020304" pitchFamily="18" charset="0"/>
                <a:cs typeface="Times New Roman" panose="02020603050405020304" pitchFamily="18" charset="0"/>
              </a:rPr>
              <a:t>Када се хронично смањује ацидитет желудачне средине, процес апсорпције гвожђа је угрожен. </a:t>
            </a:r>
          </a:p>
          <a:p>
            <a:r>
              <a:rPr lang="sr-Cyrl-RS" sz="1800" dirty="0">
                <a:latin typeface="Times New Roman" panose="02020603050405020304" pitchFamily="18" charset="0"/>
                <a:cs typeface="Times New Roman" panose="02020603050405020304" pitchFamily="18" charset="0"/>
              </a:rPr>
              <a:t>Д</a:t>
            </a:r>
            <a:r>
              <a:rPr lang="sr-Cyrl-RS" sz="1800" dirty="0" smtClean="0">
                <a:latin typeface="Times New Roman" panose="02020603050405020304" pitchFamily="18" charset="0"/>
                <a:cs typeface="Times New Roman" panose="02020603050405020304" pitchFamily="18" charset="0"/>
              </a:rPr>
              <a:t>иректни механизми којима инхибитори протонске пумпе доводе у питање апсорпцију јона гвожђа подразумевају њихов утицај на хепцидин и транспортне протеине (феропортин 1), преко којих се апсорпција гвожђа одвија.</a:t>
            </a:r>
          </a:p>
          <a:p>
            <a:r>
              <a:rPr lang="ru-RU" sz="1800" dirty="0">
                <a:latin typeface="Times New Roman" panose="02020603050405020304" pitchFamily="18" charset="0"/>
                <a:cs typeface="Times New Roman" panose="02020603050405020304" pitchFamily="18" charset="0"/>
              </a:rPr>
              <a:t>Њ</a:t>
            </a:r>
            <a:r>
              <a:rPr lang="ru-RU" sz="1800" dirty="0" smtClean="0">
                <a:latin typeface="Times New Roman" panose="02020603050405020304" pitchFamily="18" charset="0"/>
                <a:cs typeface="Times New Roman" panose="02020603050405020304" pitchFamily="18" charset="0"/>
              </a:rPr>
              <a:t>егово преузимање је угрожено и због утицаја примене инхибитора протонске пумпе на стабилност и апсорпцију витамина Ц.</a:t>
            </a:r>
            <a:endParaRPr lang="en-US" sz="1800" dirty="0">
              <a:latin typeface="Times New Roman" panose="02020603050405020304" pitchFamily="18" charset="0"/>
              <a:cs typeface="Times New Roman" panose="02020603050405020304" pitchFamily="18" charset="0"/>
            </a:endParaRPr>
          </a:p>
        </p:txBody>
      </p:sp>
      <p:sp>
        <p:nvSpPr>
          <p:cNvPr id="4" name="TextBox 3"/>
          <p:cNvSpPr txBox="1"/>
          <p:nvPr/>
        </p:nvSpPr>
        <p:spPr>
          <a:xfrm>
            <a:off x="4267200" y="5903893"/>
            <a:ext cx="4876800" cy="954107"/>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sr-Cyrl-RS" sz="1400" dirty="0" smtClean="0">
                <a:latin typeface="Times New Roman" panose="02020603050405020304" pitchFamily="18" charset="0"/>
                <a:cs typeface="Times New Roman" panose="02020603050405020304" pitchFamily="18" charset="0"/>
              </a:rPr>
              <a:t>Витамин Ц се при високој рН неповратно хемијски деградира, при чему настаје 2,3-дикетоглуконска киселина, што онемогућава грађење комплекса са </a:t>
            </a:r>
            <a:r>
              <a:rPr lang="en-US" sz="1400" dirty="0" smtClean="0">
                <a:latin typeface="Times New Roman" panose="02020603050405020304" pitchFamily="18" charset="0"/>
                <a:cs typeface="Times New Roman" panose="02020603050405020304" pitchFamily="18" charset="0"/>
              </a:rPr>
              <a:t>Fe2+ </a:t>
            </a:r>
            <a:r>
              <a:rPr lang="sr-Cyrl-RS" sz="1400" dirty="0" smtClean="0">
                <a:latin typeface="Times New Roman" panose="02020603050405020304" pitchFamily="18" charset="0"/>
                <a:cs typeface="Times New Roman" panose="02020603050405020304" pitchFamily="18" charset="0"/>
              </a:rPr>
              <a:t>и његову олакшану апсорпцију</a:t>
            </a:r>
            <a:endParaRPr lang="en-US" sz="1400" dirty="0">
              <a:latin typeface="Times New Roman" panose="02020603050405020304" pitchFamily="18" charset="0"/>
              <a:cs typeface="Times New Roman" panose="02020603050405020304" pitchFamily="18" charset="0"/>
            </a:endParaRPr>
          </a:p>
        </p:txBody>
      </p:sp>
      <p:cxnSp>
        <p:nvCxnSpPr>
          <p:cNvPr id="7" name="Curved Connector 6"/>
          <p:cNvCxnSpPr/>
          <p:nvPr/>
        </p:nvCxnSpPr>
        <p:spPr>
          <a:xfrm>
            <a:off x="3124200" y="5903893"/>
            <a:ext cx="990600" cy="477053"/>
          </a:xfrm>
          <a:prstGeom prst="curvedConnector3">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1831416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normAutofit fontScale="90000"/>
          </a:bodyPr>
          <a:lstStyle/>
          <a:p>
            <a:pPr algn="l"/>
            <a:r>
              <a:rPr lang="ru-RU" sz="2400" b="1" dirty="0" smtClean="0">
                <a:latin typeface="Times New Roman" panose="02020603050405020304" pitchFamily="18" charset="0"/>
                <a:cs typeface="Times New Roman" panose="02020603050405020304" pitchFamily="18" charset="0"/>
              </a:rPr>
              <a:t/>
            </a:r>
            <a:br>
              <a:rPr lang="ru-RU" sz="2400" b="1" dirty="0" smtClean="0">
                <a:latin typeface="Times New Roman" panose="02020603050405020304" pitchFamily="18" charset="0"/>
                <a:cs typeface="Times New Roman" panose="02020603050405020304" pitchFamily="18" charset="0"/>
              </a:rPr>
            </a:br>
            <a:r>
              <a:rPr lang="ru-RU" sz="2400" b="1" dirty="0">
                <a:latin typeface="Times New Roman" panose="02020603050405020304" pitchFamily="18" charset="0"/>
                <a:cs typeface="Times New Roman" panose="02020603050405020304" pitchFamily="18" charset="0"/>
              </a:rPr>
              <a:t/>
            </a:r>
            <a:br>
              <a:rPr lang="ru-RU" sz="2400" b="1" dirty="0">
                <a:latin typeface="Times New Roman" panose="02020603050405020304" pitchFamily="18" charset="0"/>
                <a:cs typeface="Times New Roman" panose="02020603050405020304" pitchFamily="18" charset="0"/>
              </a:rPr>
            </a:br>
            <a:r>
              <a:rPr lang="ru-RU" sz="2400" b="1" dirty="0" smtClean="0">
                <a:latin typeface="Times New Roman" panose="02020603050405020304" pitchFamily="18" charset="0"/>
                <a:cs typeface="Times New Roman" panose="02020603050405020304" pitchFamily="18" charset="0"/>
              </a:rPr>
              <a:t/>
            </a:r>
            <a:br>
              <a:rPr lang="ru-RU" sz="2400" b="1" dirty="0" smtClean="0">
                <a:latin typeface="Times New Roman" panose="02020603050405020304" pitchFamily="18" charset="0"/>
                <a:cs typeface="Times New Roman" panose="02020603050405020304" pitchFamily="18" charset="0"/>
              </a:rPr>
            </a:br>
            <a:r>
              <a:rPr lang="ru-RU" sz="2400" b="1" dirty="0" smtClean="0">
                <a:latin typeface="Times New Roman" panose="02020603050405020304" pitchFamily="18" charset="0"/>
                <a:cs typeface="Times New Roman" panose="02020603050405020304" pitchFamily="18" charset="0"/>
              </a:rPr>
              <a:t>Утицај инхибитора протонске пумпе на серумски ниво гвожђа </a:t>
            </a:r>
            <a:r>
              <a:rPr lang="ru-RU" dirty="0" smtClean="0"/>
              <a:t/>
            </a:r>
            <a:br>
              <a:rPr lang="ru-RU" dirty="0" smtClean="0"/>
            </a:br>
            <a:r>
              <a:rPr lang="ru-RU" dirty="0" smtClean="0"/>
              <a:t/>
            </a:r>
            <a:br>
              <a:rPr lang="ru-RU" dirty="0" smtClean="0"/>
            </a:br>
            <a:endParaRPr lang="en-US" dirty="0"/>
          </a:p>
        </p:txBody>
      </p:sp>
      <p:pic>
        <p:nvPicPr>
          <p:cNvPr id="5" name="Content Placeholder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352800" y="935139"/>
            <a:ext cx="5315262" cy="5900115"/>
          </a:xfrm>
        </p:spPr>
      </p:pic>
      <p:sp>
        <p:nvSpPr>
          <p:cNvPr id="6" name="Rectangle 5"/>
          <p:cNvSpPr/>
          <p:nvPr/>
        </p:nvSpPr>
        <p:spPr>
          <a:xfrm>
            <a:off x="7010400" y="3124200"/>
            <a:ext cx="1676400" cy="381000"/>
          </a:xfrm>
          <a:prstGeom prst="rect">
            <a:avLst/>
          </a:prstGeom>
          <a:noFill/>
          <a:ln w="57150"/>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7" name="TextBox 6"/>
          <p:cNvSpPr txBox="1"/>
          <p:nvPr/>
        </p:nvSpPr>
        <p:spPr>
          <a:xfrm>
            <a:off x="381000" y="6324600"/>
            <a:ext cx="3962400" cy="507831"/>
          </a:xfrm>
          <a:prstGeom prst="rect">
            <a:avLst/>
          </a:prstGeom>
          <a:noFill/>
        </p:spPr>
        <p:txBody>
          <a:bodyPr wrap="square" rtlCol="0">
            <a:spAutoFit/>
          </a:bodyPr>
          <a:lstStyle/>
          <a:p>
            <a:r>
              <a:rPr lang="en-US" sz="900" dirty="0" smtClean="0">
                <a:latin typeface="Times New Roman" panose="02020603050405020304" pitchFamily="18" charset="0"/>
                <a:cs typeface="Times New Roman" panose="02020603050405020304" pitchFamily="18" charset="0"/>
              </a:rPr>
              <a:t>Hu W, Luo Y, Yang X. Inappropriate Use of Proton Pump Inhibitors Increases Cardiovascular Events in Patients with Coronary Heart Disease. </a:t>
            </a:r>
            <a:r>
              <a:rPr lang="en-US" sz="900" dirty="0" err="1" smtClean="0">
                <a:latin typeface="Times New Roman" panose="02020603050405020304" pitchFamily="18" charset="0"/>
                <a:cs typeface="Times New Roman" panose="02020603050405020304" pitchFamily="18" charset="0"/>
              </a:rPr>
              <a:t>Int</a:t>
            </a:r>
            <a:r>
              <a:rPr lang="en-US" sz="900" dirty="0" smtClean="0">
                <a:latin typeface="Times New Roman" panose="02020603050405020304" pitchFamily="18" charset="0"/>
                <a:cs typeface="Times New Roman" panose="02020603050405020304" pitchFamily="18" charset="0"/>
              </a:rPr>
              <a:t> J Gen Med. 2022;15:8685-8691. </a:t>
            </a:r>
            <a:r>
              <a:rPr lang="en-US" sz="900" dirty="0" err="1" smtClean="0">
                <a:latin typeface="Times New Roman" panose="02020603050405020304" pitchFamily="18" charset="0"/>
                <a:cs typeface="Times New Roman" panose="02020603050405020304" pitchFamily="18" charset="0"/>
              </a:rPr>
              <a:t>doi</a:t>
            </a:r>
            <a:r>
              <a:rPr lang="en-US" sz="900" dirty="0" smtClean="0">
                <a:latin typeface="Times New Roman" panose="02020603050405020304" pitchFamily="18" charset="0"/>
                <a:cs typeface="Times New Roman" panose="02020603050405020304" pitchFamily="18" charset="0"/>
              </a:rPr>
              <a:t>: 10.2147/IJGM.S392767. </a:t>
            </a:r>
            <a:endParaRPr lang="en-US" sz="900" dirty="0">
              <a:latin typeface="Times New Roman" panose="02020603050405020304" pitchFamily="18" charset="0"/>
              <a:cs typeface="Times New Roman" panose="02020603050405020304" pitchFamily="18" charset="0"/>
            </a:endParaRPr>
          </a:p>
        </p:txBody>
      </p:sp>
      <p:sp>
        <p:nvSpPr>
          <p:cNvPr id="8" name="Rectangle 7"/>
          <p:cNvSpPr/>
          <p:nvPr/>
        </p:nvSpPr>
        <p:spPr>
          <a:xfrm>
            <a:off x="5181600" y="6388015"/>
            <a:ext cx="2057400" cy="381000"/>
          </a:xfrm>
          <a:prstGeom prst="rect">
            <a:avLst/>
          </a:prstGeom>
          <a:noFill/>
          <a:ln w="57150"/>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66650653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ru-RU" sz="2200" b="1" dirty="0" smtClean="0">
                <a:latin typeface="Times New Roman" panose="02020603050405020304" pitchFamily="18" charset="0"/>
                <a:cs typeface="Times New Roman" panose="02020603050405020304" pitchFamily="18" charset="0"/>
              </a:rPr>
              <a:t>Утицај инхибитора протонске пумпе на настанак инфекција </a:t>
            </a:r>
            <a:endParaRPr lang="en-US" sz="22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rmAutofit fontScale="85000" lnSpcReduction="10000"/>
          </a:bodyPr>
          <a:lstStyle/>
          <a:p>
            <a:r>
              <a:rPr lang="ru-RU" sz="2000" dirty="0" smtClean="0">
                <a:latin typeface="Times New Roman" panose="02020603050405020304" pitchFamily="18" charset="0"/>
                <a:cs typeface="Times New Roman" panose="02020603050405020304" pitchFamily="18" charset="0"/>
              </a:rPr>
              <a:t>Дуготрајна примена инхибитора протонске пумпе је повезана са повећаним ризиком за настанак респираторних, цревних и уринарних бактеријских, али и вирусних инфекција.</a:t>
            </a:r>
          </a:p>
          <a:p>
            <a:endParaRPr lang="ru-RU" sz="2000" dirty="0">
              <a:latin typeface="Times New Roman" panose="02020603050405020304" pitchFamily="18" charset="0"/>
              <a:cs typeface="Times New Roman" panose="02020603050405020304" pitchFamily="18" charset="0"/>
            </a:endParaRPr>
          </a:p>
          <a:p>
            <a:r>
              <a:rPr lang="ru-RU" sz="2000" dirty="0" smtClean="0">
                <a:latin typeface="Times New Roman" panose="02020603050405020304" pitchFamily="18" charset="0"/>
                <a:cs typeface="Times New Roman" panose="02020603050405020304" pitchFamily="18" charset="0"/>
              </a:rPr>
              <a:t>Како хлороводонична киселина представља једну од компоненти неспецифичног имунитета, тако хроничном применом инхибитора протонске пумпе, услед нереверзибилне блокаде њене секреције (ахлорхидрија/хипохлорхидрија), долази до недостатка њеног заштитног ефекта у домену инактивације микроорганизама које уносимо у организам.</a:t>
            </a:r>
          </a:p>
          <a:p>
            <a:endParaRPr lang="ru-RU" sz="2000" dirty="0">
              <a:latin typeface="Times New Roman" panose="02020603050405020304" pitchFamily="18" charset="0"/>
              <a:cs typeface="Times New Roman" panose="02020603050405020304" pitchFamily="18" charset="0"/>
            </a:endParaRPr>
          </a:p>
          <a:p>
            <a:r>
              <a:rPr lang="ru-RU" sz="2000" dirty="0" smtClean="0">
                <a:latin typeface="Times New Roman" panose="02020603050405020304" pitchFamily="18" charset="0"/>
                <a:cs typeface="Times New Roman" panose="02020603050405020304" pitchFamily="18" charset="0"/>
              </a:rPr>
              <a:t>Самим тим као последицу имамо омогућен пролаз вегетативних облика бактерија и њихову колонизацију у нижим деловима дигестивног тракта , као и њихову транслокацију из орофарингеалне регије.</a:t>
            </a:r>
          </a:p>
          <a:p>
            <a:endParaRPr lang="ru-RU" sz="2000" dirty="0" smtClean="0">
              <a:latin typeface="Times New Roman" panose="02020603050405020304" pitchFamily="18" charset="0"/>
              <a:cs typeface="Times New Roman" panose="02020603050405020304" pitchFamily="18" charset="0"/>
            </a:endParaRPr>
          </a:p>
          <a:p>
            <a:r>
              <a:rPr lang="ru-RU" sz="2000" dirty="0">
                <a:latin typeface="Times New Roman" panose="02020603050405020304" pitchFamily="18" charset="0"/>
                <a:cs typeface="Times New Roman" panose="02020603050405020304" pitchFamily="18" charset="0"/>
              </a:rPr>
              <a:t>П</a:t>
            </a:r>
            <a:r>
              <a:rPr lang="ru-RU" sz="2000" dirty="0" smtClean="0">
                <a:latin typeface="Times New Roman" panose="02020603050405020304" pitchFamily="18" charset="0"/>
                <a:cs typeface="Times New Roman" panose="02020603050405020304" pitchFamily="18" charset="0"/>
              </a:rPr>
              <a:t>римена инхибитора протонске пумпе повезује се са 1,5 пута повећаном инциденцом настанка ванболничких пнеумонија у односу на људе који не примењују ову групу лекова.</a:t>
            </a:r>
          </a:p>
          <a:p>
            <a:endParaRPr lang="en-US"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2326617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ru-RU" sz="2200" b="1" dirty="0" smtClean="0">
                <a:latin typeface="Times New Roman" panose="02020603050405020304" pitchFamily="18" charset="0"/>
                <a:cs typeface="Times New Roman" panose="02020603050405020304" pitchFamily="18" charset="0"/>
              </a:rPr>
              <a:t>Утицај инхибитора протонске пумпе на функцију бубрега</a:t>
            </a:r>
            <a:endParaRPr lang="en-US" sz="22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495300" y="2895600"/>
            <a:ext cx="8229600" cy="4525963"/>
          </a:xfrm>
        </p:spPr>
        <p:txBody>
          <a:bodyPr>
            <a:normAutofit/>
          </a:bodyPr>
          <a:lstStyle/>
          <a:p>
            <a:r>
              <a:rPr lang="ru-RU" sz="1800" dirty="0" smtClean="0">
                <a:latin typeface="Times New Roman" panose="02020603050405020304" pitchFamily="18" charset="0"/>
                <a:cs typeface="Times New Roman" panose="02020603050405020304" pitchFamily="18" charset="0"/>
              </a:rPr>
              <a:t>Механизми нису дозно-зависни, а претпоставља се да обухватају ефекат метаболита инхибитора протонске пумпе на функцију нефрона. </a:t>
            </a:r>
          </a:p>
          <a:p>
            <a:r>
              <a:rPr lang="ru-RU" sz="1800" dirty="0" smtClean="0">
                <a:latin typeface="Times New Roman" panose="02020603050405020304" pitchFamily="18" charset="0"/>
                <a:cs typeface="Times New Roman" panose="02020603050405020304" pitchFamily="18" charset="0"/>
              </a:rPr>
              <a:t>Нагомилавање производа метаболизма представника ове фармаколошке групе у реналним тубулима или интерстицијуму доводи до иницирања имунолошког одговора, резултујући реакцијом инфламације.</a:t>
            </a:r>
          </a:p>
          <a:p>
            <a:r>
              <a:rPr lang="ru-RU" sz="1800" dirty="0" smtClean="0">
                <a:latin typeface="Times New Roman" panose="02020603050405020304" pitchFamily="18" charset="0"/>
                <a:cs typeface="Times New Roman" panose="02020603050405020304" pitchFamily="18" charset="0"/>
              </a:rPr>
              <a:t>Развој инфламаторне реакције, која покреће низ имунолошких процеса, представља директни ефекат разградних продуката инхибитора протонске пумпе. </a:t>
            </a:r>
          </a:p>
          <a:p>
            <a:r>
              <a:rPr lang="ru-RU" sz="1800" dirty="0" smtClean="0">
                <a:latin typeface="Times New Roman" panose="02020603050405020304" pitchFamily="18" charset="0"/>
                <a:cs typeface="Times New Roman" panose="02020603050405020304" pitchFamily="18" charset="0"/>
              </a:rPr>
              <a:t>Доводи до настанка акутног интерстицијског нефритиса, којег карактерише интерстицијски инфилтрат богат лимфоцитима и моноцитима. </a:t>
            </a:r>
            <a:endParaRPr lang="en-US" sz="1800" dirty="0">
              <a:latin typeface="Times New Roman" panose="02020603050405020304" pitchFamily="18" charset="0"/>
              <a:cs typeface="Times New Roman" panose="02020603050405020304" pitchFamily="18" charset="0"/>
            </a:endParaRPr>
          </a:p>
        </p:txBody>
      </p:sp>
      <p:sp>
        <p:nvSpPr>
          <p:cNvPr id="4" name="TextBox 3"/>
          <p:cNvSpPr txBox="1"/>
          <p:nvPr/>
        </p:nvSpPr>
        <p:spPr>
          <a:xfrm>
            <a:off x="533400" y="1524000"/>
            <a:ext cx="7848600" cy="923330"/>
          </a:xfrm>
          <a:prstGeom prst="rect">
            <a:avLst/>
          </a:prstGeom>
          <a:ln w="38100"/>
        </p:spPr>
        <p:style>
          <a:lnRef idx="2">
            <a:schemeClr val="accent2"/>
          </a:lnRef>
          <a:fillRef idx="1">
            <a:schemeClr val="lt1"/>
          </a:fillRef>
          <a:effectRef idx="0">
            <a:schemeClr val="accent2"/>
          </a:effectRef>
          <a:fontRef idx="minor">
            <a:schemeClr val="dk1"/>
          </a:fontRef>
        </p:style>
        <p:txBody>
          <a:bodyPr wrap="square" rtlCol="0">
            <a:spAutoFit/>
          </a:bodyPr>
          <a:lstStyle/>
          <a:p>
            <a:r>
              <a:rPr lang="ru-RU" dirty="0" smtClean="0">
                <a:latin typeface="Times New Roman" panose="02020603050405020304" pitchFamily="18" charset="0"/>
                <a:cs typeface="Times New Roman" panose="02020603050405020304" pitchFamily="18" charset="0"/>
              </a:rPr>
              <a:t>Хронична примена инхибитора протонске пумпе се повезује са настанком акутног интерстицијског нефритиса, који се сматра основом за настанак акутног оштећења бубрега или хроничне бубрежне болести.</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5210697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l="7760" t="8971" r="7760" b="24690"/>
          <a:stretch/>
        </p:blipFill>
        <p:spPr>
          <a:xfrm>
            <a:off x="1600200" y="990600"/>
            <a:ext cx="5107479" cy="5562600"/>
          </a:xfrm>
        </p:spPr>
      </p:pic>
      <p:sp>
        <p:nvSpPr>
          <p:cNvPr id="4" name="Title 1"/>
          <p:cNvSpPr>
            <a:spLocks noGrp="1"/>
          </p:cNvSpPr>
          <p:nvPr>
            <p:ph type="title"/>
          </p:nvPr>
        </p:nvSpPr>
        <p:spPr/>
        <p:txBody>
          <a:bodyPr>
            <a:noAutofit/>
          </a:bodyPr>
          <a:lstStyle/>
          <a:p>
            <a:pPr algn="l"/>
            <a:r>
              <a:rPr lang="ru-RU" sz="2200" b="1" dirty="0" smtClean="0">
                <a:latin typeface="Times New Roman" panose="02020603050405020304" pitchFamily="18" charset="0"/>
                <a:cs typeface="Times New Roman" panose="02020603050405020304" pitchFamily="18" charset="0"/>
              </a:rPr>
              <a:t>Утицај инхибитора протонске пумпе на функцију бубрега</a:t>
            </a:r>
            <a:endParaRPr lang="en-US" sz="2200" b="1" dirty="0">
              <a:latin typeface="Times New Roman" panose="02020603050405020304" pitchFamily="18" charset="0"/>
              <a:cs typeface="Times New Roman" panose="02020603050405020304" pitchFamily="18" charset="0"/>
            </a:endParaRPr>
          </a:p>
        </p:txBody>
      </p:sp>
      <p:sp>
        <p:nvSpPr>
          <p:cNvPr id="6" name="TextBox 5"/>
          <p:cNvSpPr txBox="1"/>
          <p:nvPr/>
        </p:nvSpPr>
        <p:spPr>
          <a:xfrm>
            <a:off x="152400" y="6084543"/>
            <a:ext cx="3048000" cy="784830"/>
          </a:xfrm>
          <a:prstGeom prst="rect">
            <a:avLst/>
          </a:prstGeom>
          <a:noFill/>
        </p:spPr>
        <p:txBody>
          <a:bodyPr wrap="square" rtlCol="0">
            <a:spAutoFit/>
          </a:bodyPr>
          <a:lstStyle/>
          <a:p>
            <a:r>
              <a:rPr lang="en-US" sz="900" dirty="0" smtClean="0">
                <a:latin typeface="Times New Roman" panose="02020603050405020304" pitchFamily="18" charset="0"/>
                <a:cs typeface="Times New Roman" panose="02020603050405020304" pitchFamily="18" charset="0"/>
              </a:rPr>
              <a:t>Kamal F, Khan MA, Molnar MZ, </a:t>
            </a:r>
            <a:r>
              <a:rPr lang="en-US" sz="900" dirty="0" err="1" smtClean="0">
                <a:latin typeface="Times New Roman" panose="02020603050405020304" pitchFamily="18" charset="0"/>
                <a:cs typeface="Times New Roman" panose="02020603050405020304" pitchFamily="18" charset="0"/>
              </a:rPr>
              <a:t>Howden</a:t>
            </a:r>
            <a:r>
              <a:rPr lang="en-US" sz="900" dirty="0" smtClean="0">
                <a:latin typeface="Times New Roman" panose="02020603050405020304" pitchFamily="18" charset="0"/>
                <a:cs typeface="Times New Roman" panose="02020603050405020304" pitchFamily="18" charset="0"/>
              </a:rPr>
              <a:t> CW. The Association Between Proton Pump Inhibitor Use With Acute Kidney Injury and Chronic Kidney Disease. J </a:t>
            </a:r>
            <a:r>
              <a:rPr lang="en-US" sz="900" dirty="0" err="1" smtClean="0">
                <a:latin typeface="Times New Roman" panose="02020603050405020304" pitchFamily="18" charset="0"/>
                <a:cs typeface="Times New Roman" panose="02020603050405020304" pitchFamily="18" charset="0"/>
              </a:rPr>
              <a:t>Clin</a:t>
            </a:r>
            <a:r>
              <a:rPr lang="en-US" sz="900" dirty="0" smtClean="0">
                <a:latin typeface="Times New Roman" panose="02020603050405020304" pitchFamily="18" charset="0"/>
                <a:cs typeface="Times New Roman" panose="02020603050405020304" pitchFamily="18" charset="0"/>
              </a:rPr>
              <a:t> </a:t>
            </a:r>
            <a:r>
              <a:rPr lang="en-US" sz="900" dirty="0" err="1" smtClean="0">
                <a:latin typeface="Times New Roman" panose="02020603050405020304" pitchFamily="18" charset="0"/>
                <a:cs typeface="Times New Roman" panose="02020603050405020304" pitchFamily="18" charset="0"/>
              </a:rPr>
              <a:t>Gastroenterol</a:t>
            </a:r>
            <a:r>
              <a:rPr lang="en-US" sz="900" dirty="0" smtClean="0">
                <a:latin typeface="Times New Roman" panose="02020603050405020304" pitchFamily="18" charset="0"/>
                <a:cs typeface="Times New Roman" panose="02020603050405020304" pitchFamily="18" charset="0"/>
              </a:rPr>
              <a:t>. 2018;52(6):468-476. </a:t>
            </a:r>
            <a:r>
              <a:rPr lang="en-US" sz="900" dirty="0" err="1" smtClean="0">
                <a:latin typeface="Times New Roman" panose="02020603050405020304" pitchFamily="18" charset="0"/>
                <a:cs typeface="Times New Roman" panose="02020603050405020304" pitchFamily="18" charset="0"/>
              </a:rPr>
              <a:t>doi</a:t>
            </a:r>
            <a:r>
              <a:rPr lang="en-US" sz="900" dirty="0" smtClean="0">
                <a:latin typeface="Times New Roman" panose="02020603050405020304" pitchFamily="18" charset="0"/>
                <a:cs typeface="Times New Roman" panose="02020603050405020304" pitchFamily="18" charset="0"/>
              </a:rPr>
              <a:t>: 10.1097/MCG.0000000000001035.</a:t>
            </a:r>
            <a:endParaRPr lang="en-US" sz="9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1982637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ru-RU" sz="2200" b="1" dirty="0" smtClean="0">
                <a:latin typeface="Times New Roman" panose="02020603050405020304" pitchFamily="18" charset="0"/>
                <a:cs typeface="Times New Roman" panose="02020603050405020304" pitchFamily="18" charset="0"/>
              </a:rPr>
              <a:t>Утицај инхибитора протонске пумпе на настанак карцинома </a:t>
            </a:r>
            <a:endParaRPr lang="en-US" sz="22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Autofit/>
          </a:bodyPr>
          <a:lstStyle/>
          <a:p>
            <a:r>
              <a:rPr lang="ru-RU" sz="1800" dirty="0" smtClean="0">
                <a:latin typeface="Times New Roman" panose="02020603050405020304" pitchFamily="18" charset="0"/>
                <a:cs typeface="Times New Roman" panose="02020603050405020304" pitchFamily="18" charset="0"/>
              </a:rPr>
              <a:t>Многа клиничка истраживања приказују податке о потенцијалној повезаности примене инхибитора протонске пумпе са настанком карцинома гастроинтестиналног тракта.</a:t>
            </a:r>
          </a:p>
          <a:p>
            <a:r>
              <a:rPr lang="ru-RU" sz="1800" dirty="0" smtClean="0">
                <a:latin typeface="Times New Roman" panose="02020603050405020304" pitchFamily="18" charset="0"/>
                <a:cs typeface="Times New Roman" panose="02020603050405020304" pitchFamily="18" charset="0"/>
              </a:rPr>
              <a:t>Хипергастринемија, за коју је већ наведено да негативно утиче на рад паратиреоидне жлезде доводећи до хиперпаратиреоидизма и поремећаја коштаног метаболизма, повезује се и са повећаним ризиком за настанак хистопатолошких промена фундусних жлезда. </a:t>
            </a:r>
          </a:p>
          <a:p>
            <a:r>
              <a:rPr lang="ru-RU" sz="1800" dirty="0" smtClean="0">
                <a:latin typeface="Times New Roman" panose="02020603050405020304" pitchFamily="18" charset="0"/>
                <a:cs typeface="Times New Roman" panose="02020603050405020304" pitchFamily="18" charset="0"/>
              </a:rPr>
              <a:t>Сходно неконзистентности података, према анализи Бредфорд-Хил критеријума (на основу 9 анализираних категорија), не може се потврдити каузалност у оквиру наведених сумњи, што указује на потребу обављања опсежнијих истраживања, како би се наведена забринутост потврдила/оповргла. </a:t>
            </a:r>
            <a:endParaRPr lang="en-US" sz="1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2820165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060" y="304800"/>
            <a:ext cx="9144000" cy="792162"/>
          </a:xfrm>
        </p:spPr>
        <p:txBody>
          <a:bodyPr>
            <a:noAutofit/>
          </a:bodyPr>
          <a:lstStyle/>
          <a:p>
            <a:pPr algn="l"/>
            <a:r>
              <a:rPr lang="sr-Cyrl-CS" sz="2800" b="1" dirty="0">
                <a:latin typeface="Times New Roman" panose="02020603050405020304" pitchFamily="18" charset="0"/>
                <a:cs typeface="Times New Roman" panose="02020603050405020304" pitchFamily="18" charset="0"/>
              </a:rPr>
              <a:t>К</a:t>
            </a:r>
            <a:r>
              <a:rPr lang="sr-Cyrl-CS" sz="2800" b="1" dirty="0" smtClean="0">
                <a:latin typeface="Times New Roman" panose="02020603050405020304" pitchFamily="18" charset="0"/>
                <a:cs typeface="Times New Roman" panose="02020603050405020304" pitchFamily="18" charset="0"/>
              </a:rPr>
              <a:t>сантин оксидаза</a:t>
            </a:r>
            <a:endParaRPr lang="en-US" sz="2800"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0" y="1371600"/>
            <a:ext cx="9372600" cy="4495800"/>
          </a:xfrm>
        </p:spPr>
        <p:txBody>
          <a:bodyPr>
            <a:normAutofit fontScale="62500" lnSpcReduction="20000"/>
          </a:bodyPr>
          <a:lstStyle/>
          <a:p>
            <a:r>
              <a:rPr lang="sr-Cyrl-CS" b="1" dirty="0">
                <a:latin typeface="Times New Roman" panose="02020603050405020304" pitchFamily="18" charset="0"/>
                <a:cs typeface="Times New Roman" panose="02020603050405020304" pitchFamily="18" charset="0"/>
              </a:rPr>
              <a:t>Ксантин оксидаза </a:t>
            </a:r>
            <a:r>
              <a:rPr lang="sr-Cyrl-CS" dirty="0">
                <a:latin typeface="Times New Roman" panose="02020603050405020304" pitchFamily="18" charset="0"/>
                <a:cs typeface="Times New Roman" panose="02020603050405020304" pitchFamily="18" charset="0"/>
              </a:rPr>
              <a:t>у катаболизму пурина катализује две реакције, оксидацију хипоксантина у ксантин и након тога оксидацију ксантина у мокраћну киселину. </a:t>
            </a:r>
            <a:endParaRPr lang="sr-Cyrl-CS" dirty="0" smtClean="0">
              <a:latin typeface="Times New Roman" panose="02020603050405020304" pitchFamily="18" charset="0"/>
              <a:cs typeface="Times New Roman" panose="02020603050405020304" pitchFamily="18" charset="0"/>
            </a:endParaRPr>
          </a:p>
          <a:p>
            <a:r>
              <a:rPr lang="sr-Cyrl-CS" dirty="0" smtClean="0">
                <a:latin typeface="Times New Roman" panose="02020603050405020304" pitchFamily="18" charset="0"/>
                <a:cs typeface="Times New Roman" panose="02020603050405020304" pitchFamily="18" charset="0"/>
              </a:rPr>
              <a:t>Спада </a:t>
            </a:r>
            <a:r>
              <a:rPr lang="sr-Cyrl-CS" dirty="0">
                <a:latin typeface="Times New Roman" panose="02020603050405020304" pitchFamily="18" charset="0"/>
                <a:cs typeface="Times New Roman" panose="02020603050405020304" pitchFamily="18" charset="0"/>
              </a:rPr>
              <a:t>у класу оксидоредуктаза. </a:t>
            </a:r>
            <a:endParaRPr lang="sr-Cyrl-CS" dirty="0" smtClean="0">
              <a:latin typeface="Times New Roman" panose="02020603050405020304" pitchFamily="18" charset="0"/>
              <a:cs typeface="Times New Roman" panose="02020603050405020304" pitchFamily="18" charset="0"/>
            </a:endParaRPr>
          </a:p>
          <a:p>
            <a:r>
              <a:rPr lang="sr-Cyrl-CS" dirty="0" smtClean="0">
                <a:latin typeface="Times New Roman" panose="02020603050405020304" pitchFamily="18" charset="0"/>
                <a:cs typeface="Times New Roman" panose="02020603050405020304" pitchFamily="18" charset="0"/>
              </a:rPr>
              <a:t>Ензим </a:t>
            </a:r>
            <a:r>
              <a:rPr lang="sr-Cyrl-CS" dirty="0">
                <a:latin typeface="Times New Roman" panose="02020603050405020304" pitchFamily="18" charset="0"/>
                <a:cs typeface="Times New Roman" panose="02020603050405020304" pitchFamily="18" charset="0"/>
              </a:rPr>
              <a:t>може да функционише у две форме, као </a:t>
            </a:r>
            <a:r>
              <a:rPr lang="sr-Cyrl-CS" b="1" dirty="0">
                <a:latin typeface="Times New Roman" panose="02020603050405020304" pitchFamily="18" charset="0"/>
                <a:cs typeface="Times New Roman" panose="02020603050405020304" pitchFamily="18" charset="0"/>
              </a:rPr>
              <a:t>ксантин дехидрогеназа (</a:t>
            </a:r>
            <a:r>
              <a:rPr lang="sr-Cyrl-CS" b="1" i="1" dirty="0">
                <a:latin typeface="Times New Roman" panose="02020603050405020304" pitchFamily="18" charset="0"/>
                <a:cs typeface="Times New Roman" panose="02020603050405020304" pitchFamily="18" charset="0"/>
              </a:rPr>
              <a:t>XDH</a:t>
            </a:r>
            <a:r>
              <a:rPr lang="sr-Cyrl-CS" b="1" dirty="0">
                <a:latin typeface="Times New Roman" panose="02020603050405020304" pitchFamily="18" charset="0"/>
                <a:cs typeface="Times New Roman" panose="02020603050405020304" pitchFamily="18" charset="0"/>
              </a:rPr>
              <a:t>)</a:t>
            </a:r>
            <a:r>
              <a:rPr lang="sr-Cyrl-CS" dirty="0">
                <a:latin typeface="Times New Roman" panose="02020603050405020304" pitchFamily="18" charset="0"/>
                <a:cs typeface="Times New Roman" panose="02020603050405020304" pitchFamily="18" charset="0"/>
              </a:rPr>
              <a:t>, у овој форми највећим делом делује у јетри. </a:t>
            </a:r>
            <a:endParaRPr lang="sr-Cyrl-CS" dirty="0" smtClean="0">
              <a:latin typeface="Times New Roman" panose="02020603050405020304" pitchFamily="18" charset="0"/>
              <a:cs typeface="Times New Roman" panose="02020603050405020304" pitchFamily="18" charset="0"/>
            </a:endParaRPr>
          </a:p>
          <a:p>
            <a:r>
              <a:rPr lang="sr-Cyrl-CS" i="1" dirty="0" smtClean="0">
                <a:latin typeface="Times New Roman" panose="02020603050405020304" pitchFamily="18" charset="0"/>
                <a:cs typeface="Times New Roman" panose="02020603050405020304" pitchFamily="18" charset="0"/>
              </a:rPr>
              <a:t>XDH</a:t>
            </a:r>
            <a:r>
              <a:rPr lang="sr-Cyrl-CS" dirty="0" smtClean="0">
                <a:latin typeface="Times New Roman" panose="02020603050405020304" pitchFamily="18" charset="0"/>
                <a:cs typeface="Times New Roman" panose="02020603050405020304" pitchFamily="18" charset="0"/>
              </a:rPr>
              <a:t> </a:t>
            </a:r>
            <a:r>
              <a:rPr lang="sr-Cyrl-CS" dirty="0">
                <a:latin typeface="Times New Roman" panose="02020603050405020304" pitchFamily="18" charset="0"/>
                <a:cs typeface="Times New Roman" panose="02020603050405020304" pitchFamily="18" charset="0"/>
              </a:rPr>
              <a:t>се може конвертовати у </a:t>
            </a:r>
            <a:r>
              <a:rPr lang="sr-Cyrl-CS" b="1" dirty="0">
                <a:latin typeface="Times New Roman" panose="02020603050405020304" pitchFamily="18" charset="0"/>
                <a:cs typeface="Times New Roman" panose="02020603050405020304" pitchFamily="18" charset="0"/>
              </a:rPr>
              <a:t>ксантин оксидазу </a:t>
            </a:r>
            <a:r>
              <a:rPr lang="sr-Cyrl-CS" dirty="0">
                <a:latin typeface="Times New Roman" panose="02020603050405020304" pitchFamily="18" charset="0"/>
                <a:cs typeface="Times New Roman" panose="02020603050405020304" pitchFamily="18" charset="0"/>
              </a:rPr>
              <a:t>реверзибилном сулфхидрилном оксидацијом или иреверзибилном протеинском модификацијом. </a:t>
            </a:r>
            <a:endParaRPr lang="sr-Cyrl-CS" dirty="0" smtClean="0">
              <a:latin typeface="Times New Roman" panose="02020603050405020304" pitchFamily="18" charset="0"/>
              <a:cs typeface="Times New Roman" panose="02020603050405020304" pitchFamily="18" charset="0"/>
            </a:endParaRPr>
          </a:p>
          <a:p>
            <a:r>
              <a:rPr lang="sr-Cyrl-CS" dirty="0" smtClean="0">
                <a:latin typeface="Times New Roman" panose="02020603050405020304" pitchFamily="18" charset="0"/>
                <a:cs typeface="Times New Roman" panose="02020603050405020304" pitchFamily="18" charset="0"/>
              </a:rPr>
              <a:t>Такође</a:t>
            </a:r>
            <a:r>
              <a:rPr lang="sr-Cyrl-CS" dirty="0">
                <a:latin typeface="Times New Roman" panose="02020603050405020304" pitchFamily="18" charset="0"/>
                <a:cs typeface="Times New Roman" panose="02020603050405020304" pitchFamily="18" charset="0"/>
              </a:rPr>
              <a:t>, приликом њеног функционисања долази и до продукције кисеоничних слободних радикала. </a:t>
            </a:r>
            <a:endParaRPr lang="sr-Cyrl-CS" dirty="0" smtClean="0">
              <a:latin typeface="Times New Roman" panose="02020603050405020304" pitchFamily="18" charset="0"/>
              <a:cs typeface="Times New Roman" panose="02020603050405020304" pitchFamily="18" charset="0"/>
            </a:endParaRPr>
          </a:p>
          <a:p>
            <a:r>
              <a:rPr lang="sr-Cyrl-CS" dirty="0" smtClean="0">
                <a:latin typeface="Times New Roman" panose="02020603050405020304" pitchFamily="18" charset="0"/>
                <a:cs typeface="Times New Roman" panose="02020603050405020304" pitchFamily="18" charset="0"/>
              </a:rPr>
              <a:t>Ксантин </a:t>
            </a:r>
            <a:r>
              <a:rPr lang="sr-Cyrl-CS" dirty="0">
                <a:latin typeface="Times New Roman" panose="02020603050405020304" pitchFamily="18" charset="0"/>
                <a:cs typeface="Times New Roman" panose="02020603050405020304" pitchFamily="18" charset="0"/>
              </a:rPr>
              <a:t>оксидаза катализује следеће реакције:</a:t>
            </a:r>
            <a:endParaRPr lang="en-US" dirty="0">
              <a:latin typeface="Times New Roman" panose="02020603050405020304" pitchFamily="18" charset="0"/>
              <a:cs typeface="Times New Roman" panose="02020603050405020304" pitchFamily="18" charset="0"/>
            </a:endParaRPr>
          </a:p>
          <a:p>
            <a:pPr lvl="1"/>
            <a:r>
              <a:rPr lang="en-US" b="1" dirty="0">
                <a:latin typeface="Times New Roman" panose="02020603050405020304" pitchFamily="18" charset="0"/>
                <a:cs typeface="Times New Roman" panose="02020603050405020304" pitchFamily="18" charset="0"/>
              </a:rPr>
              <a:t>hypoxanthine + H</a:t>
            </a:r>
            <a:r>
              <a:rPr lang="en-US" b="1" baseline="-25000" dirty="0">
                <a:latin typeface="Times New Roman" panose="02020603050405020304" pitchFamily="18" charset="0"/>
                <a:cs typeface="Times New Roman" panose="02020603050405020304" pitchFamily="18" charset="0"/>
              </a:rPr>
              <a:t>2</a:t>
            </a:r>
            <a:r>
              <a:rPr lang="en-US" b="1" dirty="0">
                <a:latin typeface="Times New Roman" panose="02020603050405020304" pitchFamily="18" charset="0"/>
                <a:cs typeface="Times New Roman" panose="02020603050405020304" pitchFamily="18" charset="0"/>
              </a:rPr>
              <a:t>O + O</a:t>
            </a:r>
            <a:r>
              <a:rPr lang="en-US" b="1" baseline="-25000" dirty="0">
                <a:latin typeface="Times New Roman" panose="02020603050405020304" pitchFamily="18" charset="0"/>
                <a:cs typeface="Times New Roman" panose="02020603050405020304" pitchFamily="18" charset="0"/>
              </a:rPr>
              <a:t>2</a:t>
            </a:r>
            <a:r>
              <a:rPr lang="en-US" b="1" dirty="0">
                <a:latin typeface="Times New Roman" panose="02020603050405020304" pitchFamily="18" charset="0"/>
                <a:cs typeface="Times New Roman" panose="02020603050405020304" pitchFamily="18" charset="0"/>
              </a:rPr>
              <a:t> ⇌ </a:t>
            </a:r>
            <a:r>
              <a:rPr lang="en-US" b="1" dirty="0" smtClean="0">
                <a:latin typeface="Times New Roman" panose="02020603050405020304" pitchFamily="18" charset="0"/>
                <a:cs typeface="Times New Roman" panose="02020603050405020304" pitchFamily="18" charset="0"/>
              </a:rPr>
              <a:t> </a:t>
            </a:r>
            <a:r>
              <a:rPr lang="en-US" b="1" dirty="0">
                <a:latin typeface="Times New Roman" panose="02020603050405020304" pitchFamily="18" charset="0"/>
                <a:cs typeface="Times New Roman" panose="02020603050405020304" pitchFamily="18" charset="0"/>
              </a:rPr>
              <a:t>xanthine + H</a:t>
            </a:r>
            <a:r>
              <a:rPr lang="en-US" b="1" baseline="-25000" dirty="0">
                <a:latin typeface="Times New Roman" panose="02020603050405020304" pitchFamily="18" charset="0"/>
                <a:cs typeface="Times New Roman" panose="02020603050405020304" pitchFamily="18" charset="0"/>
              </a:rPr>
              <a:t>2</a:t>
            </a:r>
            <a:r>
              <a:rPr lang="en-US" b="1" dirty="0">
                <a:latin typeface="Times New Roman" panose="02020603050405020304" pitchFamily="18" charset="0"/>
                <a:cs typeface="Times New Roman" panose="02020603050405020304" pitchFamily="18" charset="0"/>
              </a:rPr>
              <a:t>O</a:t>
            </a:r>
            <a:r>
              <a:rPr lang="en-US" b="1" baseline="-25000" dirty="0">
                <a:latin typeface="Times New Roman" panose="02020603050405020304" pitchFamily="18" charset="0"/>
                <a:cs typeface="Times New Roman" panose="02020603050405020304" pitchFamily="18" charset="0"/>
              </a:rPr>
              <a:t>2</a:t>
            </a:r>
            <a:endParaRPr lang="en-US" dirty="0">
              <a:latin typeface="Times New Roman" panose="02020603050405020304" pitchFamily="18" charset="0"/>
              <a:cs typeface="Times New Roman" panose="02020603050405020304" pitchFamily="18" charset="0"/>
            </a:endParaRPr>
          </a:p>
          <a:p>
            <a:pPr lvl="1"/>
            <a:r>
              <a:rPr lang="en-US" b="1" dirty="0">
                <a:latin typeface="Times New Roman" panose="02020603050405020304" pitchFamily="18" charset="0"/>
                <a:cs typeface="Times New Roman" panose="02020603050405020304" pitchFamily="18" charset="0"/>
              </a:rPr>
              <a:t>xanthine + H</a:t>
            </a:r>
            <a:r>
              <a:rPr lang="en-US" b="1" baseline="-25000" dirty="0">
                <a:latin typeface="Times New Roman" panose="02020603050405020304" pitchFamily="18" charset="0"/>
                <a:cs typeface="Times New Roman" panose="02020603050405020304" pitchFamily="18" charset="0"/>
              </a:rPr>
              <a:t>2</a:t>
            </a:r>
            <a:r>
              <a:rPr lang="en-US" b="1" dirty="0">
                <a:latin typeface="Times New Roman" panose="02020603050405020304" pitchFamily="18" charset="0"/>
                <a:cs typeface="Times New Roman" panose="02020603050405020304" pitchFamily="18" charset="0"/>
              </a:rPr>
              <a:t>O + O</a:t>
            </a:r>
            <a:r>
              <a:rPr lang="en-US" b="1" baseline="-25000" dirty="0">
                <a:latin typeface="Times New Roman" panose="02020603050405020304" pitchFamily="18" charset="0"/>
                <a:cs typeface="Times New Roman" panose="02020603050405020304" pitchFamily="18" charset="0"/>
              </a:rPr>
              <a:t>2</a:t>
            </a:r>
            <a:r>
              <a:rPr lang="en-US" b="1" dirty="0">
                <a:latin typeface="Times New Roman" panose="02020603050405020304" pitchFamily="18" charset="0"/>
                <a:cs typeface="Times New Roman" panose="02020603050405020304" pitchFamily="18" charset="0"/>
              </a:rPr>
              <a:t> </a:t>
            </a:r>
            <a:r>
              <a:rPr lang="sr-Cyrl-RS" b="1" dirty="0">
                <a:latin typeface="Times New Roman" panose="02020603050405020304" pitchFamily="18" charset="0"/>
                <a:cs typeface="Times New Roman" panose="02020603050405020304" pitchFamily="18" charset="0"/>
              </a:rPr>
              <a:t> </a:t>
            </a:r>
            <a:r>
              <a:rPr lang="en-US" b="1" dirty="0" smtClean="0">
                <a:latin typeface="Times New Roman" panose="02020603050405020304" pitchFamily="18" charset="0"/>
                <a:cs typeface="Times New Roman" panose="02020603050405020304" pitchFamily="18" charset="0"/>
              </a:rPr>
              <a:t>⇌  </a:t>
            </a:r>
            <a:r>
              <a:rPr lang="en-US" b="1" dirty="0">
                <a:latin typeface="Times New Roman" panose="02020603050405020304" pitchFamily="18" charset="0"/>
                <a:cs typeface="Times New Roman" panose="02020603050405020304" pitchFamily="18" charset="0"/>
              </a:rPr>
              <a:t>uric acid + H</a:t>
            </a:r>
            <a:r>
              <a:rPr lang="en-US" b="1" baseline="-25000" dirty="0">
                <a:latin typeface="Times New Roman" panose="02020603050405020304" pitchFamily="18" charset="0"/>
                <a:cs typeface="Times New Roman" panose="02020603050405020304" pitchFamily="18" charset="0"/>
              </a:rPr>
              <a:t>2</a:t>
            </a:r>
            <a:r>
              <a:rPr lang="en-US" b="1" dirty="0">
                <a:latin typeface="Times New Roman" panose="02020603050405020304" pitchFamily="18" charset="0"/>
                <a:cs typeface="Times New Roman" panose="02020603050405020304" pitchFamily="18" charset="0"/>
              </a:rPr>
              <a:t>O</a:t>
            </a:r>
            <a:r>
              <a:rPr lang="en-US" b="1" baseline="-25000" dirty="0">
                <a:latin typeface="Times New Roman" panose="02020603050405020304" pitchFamily="18" charset="0"/>
                <a:cs typeface="Times New Roman" panose="02020603050405020304" pitchFamily="18" charset="0"/>
              </a:rPr>
              <a:t>2</a:t>
            </a:r>
            <a:endParaRPr lang="en-US" dirty="0">
              <a:latin typeface="Times New Roman" panose="02020603050405020304" pitchFamily="18" charset="0"/>
              <a:cs typeface="Times New Roman" panose="02020603050405020304" pitchFamily="18" charset="0"/>
            </a:endParaRPr>
          </a:p>
          <a:p>
            <a:r>
              <a:rPr lang="sr-Cyrl-RS" dirty="0">
                <a:latin typeface="Times New Roman" panose="02020603050405020304" pitchFamily="18" charset="0"/>
                <a:cs typeface="Times New Roman" panose="02020603050405020304" pitchFamily="18" charset="0"/>
              </a:rPr>
              <a:t>под одређеним околностима доводи и до продукције супероксид анјон радикала:</a:t>
            </a:r>
            <a:r>
              <a:rPr lang="sr-Cyrl-RS" b="1" dirty="0">
                <a:latin typeface="Times New Roman" panose="02020603050405020304" pitchFamily="18" charset="0"/>
                <a:cs typeface="Times New Roman" panose="02020603050405020304" pitchFamily="18" charset="0"/>
              </a:rPr>
              <a:t> </a:t>
            </a:r>
            <a:endParaRPr lang="sr-Cyrl-RS" b="1" dirty="0" smtClean="0">
              <a:latin typeface="Times New Roman" panose="02020603050405020304" pitchFamily="18" charset="0"/>
              <a:cs typeface="Times New Roman" panose="02020603050405020304" pitchFamily="18" charset="0"/>
            </a:endParaRPr>
          </a:p>
          <a:p>
            <a:pPr lvl="1"/>
            <a:r>
              <a:rPr lang="en-US" b="1" dirty="0" smtClean="0">
                <a:latin typeface="Times New Roman" panose="02020603050405020304" pitchFamily="18" charset="0"/>
                <a:cs typeface="Times New Roman" panose="02020603050405020304" pitchFamily="18" charset="0"/>
              </a:rPr>
              <a:t>RH </a:t>
            </a:r>
            <a:r>
              <a:rPr lang="en-US" b="1" dirty="0">
                <a:latin typeface="Times New Roman" panose="02020603050405020304" pitchFamily="18" charset="0"/>
                <a:cs typeface="Times New Roman" panose="02020603050405020304" pitchFamily="18" charset="0"/>
              </a:rPr>
              <a:t>+ H</a:t>
            </a:r>
            <a:r>
              <a:rPr lang="en-US" b="1" baseline="-25000" dirty="0">
                <a:latin typeface="Times New Roman" panose="02020603050405020304" pitchFamily="18" charset="0"/>
                <a:cs typeface="Times New Roman" panose="02020603050405020304" pitchFamily="18" charset="0"/>
              </a:rPr>
              <a:t>2</a:t>
            </a:r>
            <a:r>
              <a:rPr lang="en-US" b="1" dirty="0">
                <a:latin typeface="Times New Roman" panose="02020603050405020304" pitchFamily="18" charset="0"/>
                <a:cs typeface="Times New Roman" panose="02020603050405020304" pitchFamily="18" charset="0"/>
              </a:rPr>
              <a:t>O + 2 O</a:t>
            </a:r>
            <a:r>
              <a:rPr lang="en-US" b="1" baseline="-25000" dirty="0">
                <a:latin typeface="Times New Roman" panose="02020603050405020304" pitchFamily="18" charset="0"/>
                <a:cs typeface="Times New Roman" panose="02020603050405020304" pitchFamily="18" charset="0"/>
              </a:rPr>
              <a:t>2</a:t>
            </a:r>
            <a:r>
              <a:rPr lang="en-US" b="1" dirty="0">
                <a:latin typeface="Times New Roman" panose="02020603050405020304" pitchFamily="18" charset="0"/>
                <a:cs typeface="Times New Roman" panose="02020603050405020304" pitchFamily="18" charset="0"/>
              </a:rPr>
              <a:t> </a:t>
            </a:r>
            <a:r>
              <a:rPr lang="en-US" b="1" dirty="0" smtClean="0">
                <a:latin typeface="Times New Roman" panose="02020603050405020304" pitchFamily="18" charset="0"/>
                <a:cs typeface="Times New Roman" panose="02020603050405020304" pitchFamily="18" charset="0"/>
              </a:rPr>
              <a:t> </a:t>
            </a:r>
            <a:r>
              <a:rPr lang="en-US" b="1" dirty="0">
                <a:latin typeface="Times New Roman" panose="02020603050405020304" pitchFamily="18" charset="0"/>
                <a:cs typeface="Times New Roman" panose="02020603050405020304" pitchFamily="18" charset="0"/>
              </a:rPr>
              <a:t>⇌ </a:t>
            </a:r>
            <a:r>
              <a:rPr lang="en-US" b="1" dirty="0" smtClean="0">
                <a:latin typeface="Times New Roman" panose="02020603050405020304" pitchFamily="18" charset="0"/>
                <a:cs typeface="Times New Roman" panose="02020603050405020304" pitchFamily="18" charset="0"/>
              </a:rPr>
              <a:t> </a:t>
            </a:r>
            <a:r>
              <a:rPr lang="en-US" b="1" dirty="0">
                <a:latin typeface="Times New Roman" panose="02020603050405020304" pitchFamily="18" charset="0"/>
                <a:cs typeface="Times New Roman" panose="02020603050405020304" pitchFamily="18" charset="0"/>
              </a:rPr>
              <a:t>ROH + 2 O</a:t>
            </a:r>
            <a:r>
              <a:rPr lang="en-US" b="1" baseline="-25000" dirty="0">
                <a:latin typeface="Times New Roman" panose="02020603050405020304" pitchFamily="18" charset="0"/>
                <a:cs typeface="Times New Roman" panose="02020603050405020304" pitchFamily="18" charset="0"/>
              </a:rPr>
              <a:t>2</a:t>
            </a:r>
            <a:r>
              <a:rPr lang="en-US" b="1" baseline="30000" dirty="0">
                <a:latin typeface="Times New Roman" panose="02020603050405020304" pitchFamily="18" charset="0"/>
                <a:cs typeface="Times New Roman" panose="02020603050405020304" pitchFamily="18" charset="0"/>
              </a:rPr>
              <a:t>−</a:t>
            </a:r>
            <a:r>
              <a:rPr lang="en-US" b="1" dirty="0">
                <a:latin typeface="Times New Roman" panose="02020603050405020304" pitchFamily="18" charset="0"/>
                <a:cs typeface="Times New Roman" panose="02020603050405020304" pitchFamily="18" charset="0"/>
              </a:rPr>
              <a:t> + 2 </a:t>
            </a:r>
            <a:r>
              <a:rPr lang="en-US" b="1" dirty="0" smtClean="0">
                <a:latin typeface="Times New Roman" panose="02020603050405020304" pitchFamily="18" charset="0"/>
                <a:cs typeface="Times New Roman" panose="02020603050405020304" pitchFamily="18" charset="0"/>
              </a:rPr>
              <a:t>H</a:t>
            </a:r>
            <a:r>
              <a:rPr lang="en-US" b="1" baseline="30000" dirty="0" smtClean="0">
                <a:latin typeface="Times New Roman" panose="02020603050405020304" pitchFamily="18" charset="0"/>
                <a:cs typeface="Times New Roman" panose="02020603050405020304" pitchFamily="18" charset="0"/>
              </a:rPr>
              <a:t>+</a:t>
            </a:r>
            <a:endParaRPr lang="sr-Cyrl-RS" b="1" dirty="0" smtClean="0">
              <a:latin typeface="Times New Roman" panose="02020603050405020304" pitchFamily="18" charset="0"/>
              <a:cs typeface="Times New Roman" panose="02020603050405020304" pitchFamily="18" charset="0"/>
            </a:endParaRPr>
          </a:p>
          <a:p>
            <a:pPr marL="457200" lvl="1" indent="0">
              <a:buNone/>
            </a:pPr>
            <a:endParaRPr lang="en-US" dirty="0">
              <a:latin typeface="Times New Roman" panose="02020603050405020304" pitchFamily="18" charset="0"/>
              <a:cs typeface="Times New Roman" panose="02020603050405020304" pitchFamily="18" charset="0"/>
            </a:endParaRPr>
          </a:p>
          <a:p>
            <a:endParaRPr lang="en-US" dirty="0">
              <a:solidFill>
                <a:schemeClr val="tx2"/>
              </a:solidFill>
            </a:endParaRPr>
          </a:p>
        </p:txBody>
      </p:sp>
      <p:sp>
        <p:nvSpPr>
          <p:cNvPr id="4" name="TextBox 3"/>
          <p:cNvSpPr txBox="1"/>
          <p:nvPr/>
        </p:nvSpPr>
        <p:spPr>
          <a:xfrm>
            <a:off x="533400" y="5486399"/>
            <a:ext cx="8305800" cy="1200329"/>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sr-Cyrl-RS" dirty="0" smtClean="0">
                <a:latin typeface="Times New Roman" panose="02020603050405020304" pitchFamily="18" charset="0"/>
                <a:cs typeface="Times New Roman" panose="02020603050405020304" pitchFamily="18" charset="0"/>
              </a:rPr>
              <a:t>Интрацелуларно је ензим локализован у цитосолу, док се од ћелијских органела може пронаћи у пероксизомима. Њено присуство у циркулацији је изузетно слабо, осим у ситуацијама у којима настаје  оштећења ћелија услед чега долази до њеног ослобађања из цитосола у циркулацију. </a:t>
            </a: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7253849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sr-Cyrl-RS" sz="2400" dirty="0" smtClean="0">
                <a:latin typeface="Times New Roman" panose="02020603050405020304" pitchFamily="18" charset="0"/>
                <a:cs typeface="Times New Roman" panose="02020603050405020304" pitchFamily="18" charset="0"/>
              </a:rPr>
              <a:t>Атеросклероза:</a:t>
            </a:r>
            <a:br>
              <a:rPr lang="sr-Cyrl-RS" sz="2400" dirty="0" smtClean="0">
                <a:latin typeface="Times New Roman" panose="02020603050405020304" pitchFamily="18" charset="0"/>
                <a:cs typeface="Times New Roman" panose="02020603050405020304" pitchFamily="18" charset="0"/>
              </a:rPr>
            </a:br>
            <a:r>
              <a:rPr lang="sr-Cyrl-RS" sz="2400" dirty="0" smtClean="0">
                <a:latin typeface="Times New Roman" panose="02020603050405020304" pitchFamily="18" charset="0"/>
                <a:cs typeface="Times New Roman" panose="02020603050405020304" pitchFamily="18" charset="0"/>
              </a:rPr>
              <a:t>Шематски приказ формирања атерома </a:t>
            </a:r>
            <a:endParaRPr lang="en-US" sz="2400" dirty="0">
              <a:latin typeface="Times New Roman" panose="02020603050405020304" pitchFamily="18" charset="0"/>
              <a:cs typeface="Times New Roman" panose="02020603050405020304" pitchFamily="18" charset="0"/>
            </a:endParaRP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66700" y="1300575"/>
            <a:ext cx="8915400" cy="5100225"/>
          </a:xfrm>
        </p:spPr>
      </p:pic>
      <p:sp>
        <p:nvSpPr>
          <p:cNvPr id="5" name="TextBox 4"/>
          <p:cNvSpPr txBox="1"/>
          <p:nvPr/>
        </p:nvSpPr>
        <p:spPr>
          <a:xfrm>
            <a:off x="297873" y="6414655"/>
            <a:ext cx="8839200" cy="369332"/>
          </a:xfrm>
          <a:prstGeom prst="rect">
            <a:avLst/>
          </a:prstGeom>
          <a:noFill/>
        </p:spPr>
        <p:txBody>
          <a:bodyPr wrap="square" rtlCol="0">
            <a:spAutoFit/>
          </a:bodyPr>
          <a:lstStyle/>
          <a:p>
            <a:r>
              <a:rPr lang="en-US" sz="900" dirty="0" err="1" smtClean="0">
                <a:latin typeface="Times New Roman" panose="02020603050405020304" pitchFamily="18" charset="0"/>
                <a:cs typeface="Times New Roman" panose="02020603050405020304" pitchFamily="18" charset="0"/>
              </a:rPr>
              <a:t>Jebari-Benslaiman</a:t>
            </a:r>
            <a:r>
              <a:rPr lang="en-US" sz="900" dirty="0" smtClean="0">
                <a:latin typeface="Times New Roman" panose="02020603050405020304" pitchFamily="18" charset="0"/>
                <a:cs typeface="Times New Roman" panose="02020603050405020304" pitchFamily="18" charset="0"/>
              </a:rPr>
              <a:t> S, Galicia-</a:t>
            </a:r>
            <a:r>
              <a:rPr lang="en-US" sz="900" dirty="0" err="1" smtClean="0">
                <a:latin typeface="Times New Roman" panose="02020603050405020304" pitchFamily="18" charset="0"/>
                <a:cs typeface="Times New Roman" panose="02020603050405020304" pitchFamily="18" charset="0"/>
              </a:rPr>
              <a:t>García</a:t>
            </a:r>
            <a:r>
              <a:rPr lang="en-US" sz="900" dirty="0" smtClean="0">
                <a:latin typeface="Times New Roman" panose="02020603050405020304" pitchFamily="18" charset="0"/>
                <a:cs typeface="Times New Roman" panose="02020603050405020304" pitchFamily="18" charset="0"/>
              </a:rPr>
              <a:t> U, </a:t>
            </a:r>
            <a:r>
              <a:rPr lang="en-US" sz="900" dirty="0" err="1" smtClean="0">
                <a:latin typeface="Times New Roman" panose="02020603050405020304" pitchFamily="18" charset="0"/>
                <a:cs typeface="Times New Roman" panose="02020603050405020304" pitchFamily="18" charset="0"/>
              </a:rPr>
              <a:t>Larrea-Sebal</a:t>
            </a:r>
            <a:r>
              <a:rPr lang="en-US" sz="900" dirty="0" smtClean="0">
                <a:latin typeface="Times New Roman" panose="02020603050405020304" pitchFamily="18" charset="0"/>
                <a:cs typeface="Times New Roman" panose="02020603050405020304" pitchFamily="18" charset="0"/>
              </a:rPr>
              <a:t> A, </a:t>
            </a:r>
            <a:r>
              <a:rPr lang="en-US" sz="900" dirty="0" err="1" smtClean="0">
                <a:latin typeface="Times New Roman" panose="02020603050405020304" pitchFamily="18" charset="0"/>
                <a:cs typeface="Times New Roman" panose="02020603050405020304" pitchFamily="18" charset="0"/>
              </a:rPr>
              <a:t>Olaetxea</a:t>
            </a:r>
            <a:r>
              <a:rPr lang="en-US" sz="900" dirty="0" smtClean="0">
                <a:latin typeface="Times New Roman" panose="02020603050405020304" pitchFamily="18" charset="0"/>
                <a:cs typeface="Times New Roman" panose="02020603050405020304" pitchFamily="18" charset="0"/>
              </a:rPr>
              <a:t> JR, </a:t>
            </a:r>
            <a:r>
              <a:rPr lang="en-US" sz="900" dirty="0" err="1" smtClean="0">
                <a:latin typeface="Times New Roman" panose="02020603050405020304" pitchFamily="18" charset="0"/>
                <a:cs typeface="Times New Roman" panose="02020603050405020304" pitchFamily="18" charset="0"/>
              </a:rPr>
              <a:t>Alloza</a:t>
            </a:r>
            <a:r>
              <a:rPr lang="en-US" sz="900" dirty="0" smtClean="0">
                <a:latin typeface="Times New Roman" panose="02020603050405020304" pitchFamily="18" charset="0"/>
                <a:cs typeface="Times New Roman" panose="02020603050405020304" pitchFamily="18" charset="0"/>
              </a:rPr>
              <a:t> I, </a:t>
            </a:r>
            <a:r>
              <a:rPr lang="en-US" sz="900" dirty="0" err="1" smtClean="0">
                <a:latin typeface="Times New Roman" panose="02020603050405020304" pitchFamily="18" charset="0"/>
                <a:cs typeface="Times New Roman" panose="02020603050405020304" pitchFamily="18" charset="0"/>
              </a:rPr>
              <a:t>Vandenbroeck</a:t>
            </a:r>
            <a:r>
              <a:rPr lang="en-US" sz="900" dirty="0" smtClean="0">
                <a:latin typeface="Times New Roman" panose="02020603050405020304" pitchFamily="18" charset="0"/>
                <a:cs typeface="Times New Roman" panose="02020603050405020304" pitchFamily="18" charset="0"/>
              </a:rPr>
              <a:t> K, Benito-Vicente A, Martín C. Pathophysiology of Atherosclerosis. </a:t>
            </a:r>
            <a:r>
              <a:rPr lang="en-US" sz="900" dirty="0" err="1" smtClean="0">
                <a:latin typeface="Times New Roman" panose="02020603050405020304" pitchFamily="18" charset="0"/>
                <a:cs typeface="Times New Roman" panose="02020603050405020304" pitchFamily="18" charset="0"/>
              </a:rPr>
              <a:t>Int</a:t>
            </a:r>
            <a:r>
              <a:rPr lang="en-US" sz="900" dirty="0" smtClean="0">
                <a:latin typeface="Times New Roman" panose="02020603050405020304" pitchFamily="18" charset="0"/>
                <a:cs typeface="Times New Roman" panose="02020603050405020304" pitchFamily="18" charset="0"/>
              </a:rPr>
              <a:t> J </a:t>
            </a:r>
            <a:r>
              <a:rPr lang="en-US" sz="900" dirty="0" err="1" smtClean="0">
                <a:latin typeface="Times New Roman" panose="02020603050405020304" pitchFamily="18" charset="0"/>
                <a:cs typeface="Times New Roman" panose="02020603050405020304" pitchFamily="18" charset="0"/>
              </a:rPr>
              <a:t>Mol</a:t>
            </a:r>
            <a:r>
              <a:rPr lang="en-US" sz="900" dirty="0" smtClean="0">
                <a:latin typeface="Times New Roman" panose="02020603050405020304" pitchFamily="18" charset="0"/>
                <a:cs typeface="Times New Roman" panose="02020603050405020304" pitchFamily="18" charset="0"/>
              </a:rPr>
              <a:t> Sci. 202220;23(6):3346. </a:t>
            </a:r>
            <a:r>
              <a:rPr lang="en-US" sz="900" dirty="0" err="1" smtClean="0">
                <a:latin typeface="Times New Roman" panose="02020603050405020304" pitchFamily="18" charset="0"/>
                <a:cs typeface="Times New Roman" panose="02020603050405020304" pitchFamily="18" charset="0"/>
              </a:rPr>
              <a:t>doi</a:t>
            </a:r>
            <a:r>
              <a:rPr lang="en-US" sz="900" dirty="0" smtClean="0">
                <a:latin typeface="Times New Roman" panose="02020603050405020304" pitchFamily="18" charset="0"/>
                <a:cs typeface="Times New Roman" panose="02020603050405020304" pitchFamily="18" charset="0"/>
              </a:rPr>
              <a:t>: 10.3390/ijms23063346</a:t>
            </a:r>
            <a:endParaRPr lang="en-US" sz="9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3210738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419600" y="1524000"/>
            <a:ext cx="4572000" cy="5181600"/>
          </a:xfrm>
        </p:spPr>
        <p:txBody>
          <a:bodyPr>
            <a:normAutofit fontScale="92500" lnSpcReduction="10000"/>
          </a:bodyPr>
          <a:lstStyle/>
          <a:p>
            <a:r>
              <a:rPr lang="sr-Cyrl-RS" sz="2400" b="1" dirty="0" smtClean="0">
                <a:latin typeface="Times New Roman" panose="02020603050405020304" pitchFamily="18" charset="0"/>
                <a:cs typeface="Times New Roman" panose="02020603050405020304" pitchFamily="18" charset="0"/>
              </a:rPr>
              <a:t>Ксантин оксидаза је </a:t>
            </a:r>
            <a:r>
              <a:rPr lang="sr-Cyrl-RS" sz="2400" b="1" dirty="0">
                <a:latin typeface="Times New Roman" panose="02020603050405020304" pitchFamily="18" charset="0"/>
                <a:cs typeface="Times New Roman" panose="02020603050405020304" pitchFamily="18" charset="0"/>
              </a:rPr>
              <a:t>сложене </a:t>
            </a:r>
            <a:r>
              <a:rPr lang="sr-Cyrl-RS" sz="2400" b="1" dirty="0" smtClean="0">
                <a:latin typeface="Times New Roman" panose="02020603050405020304" pitchFamily="18" charset="0"/>
                <a:cs typeface="Times New Roman" panose="02020603050405020304" pitchFamily="18" charset="0"/>
              </a:rPr>
              <a:t>грађе: </a:t>
            </a:r>
          </a:p>
          <a:p>
            <a:r>
              <a:rPr lang="sr-Cyrl-RS" sz="2400" dirty="0" smtClean="0">
                <a:latin typeface="Times New Roman" panose="02020603050405020304" pitchFamily="18" charset="0"/>
                <a:cs typeface="Times New Roman" panose="02020603050405020304" pitchFamily="18" charset="0"/>
              </a:rPr>
              <a:t>има </a:t>
            </a:r>
            <a:r>
              <a:rPr lang="sr-Cyrl-RS" sz="2400" dirty="0">
                <a:latin typeface="Times New Roman" panose="02020603050405020304" pitchFamily="18" charset="0"/>
                <a:cs typeface="Times New Roman" panose="02020603050405020304" pitchFamily="18" charset="0"/>
              </a:rPr>
              <a:t>молекулску масу око 270 </a:t>
            </a:r>
            <a:r>
              <a:rPr lang="sr-Cyrl-RS" sz="2400" i="1" dirty="0" smtClean="0">
                <a:latin typeface="Times New Roman" panose="02020603050405020304" pitchFamily="18" charset="0"/>
                <a:cs typeface="Times New Roman" panose="02020603050405020304" pitchFamily="18" charset="0"/>
              </a:rPr>
              <a:t>kDa</a:t>
            </a:r>
            <a:r>
              <a:rPr lang="sr-Cyrl-RS" sz="2400" dirty="0">
                <a:latin typeface="Times New Roman" panose="02020603050405020304" pitchFamily="18" charset="0"/>
                <a:cs typeface="Times New Roman" panose="02020603050405020304" pitchFamily="18" charset="0"/>
              </a:rPr>
              <a:t>;</a:t>
            </a:r>
            <a:r>
              <a:rPr lang="sr-Cyrl-RS" sz="2400" dirty="0" smtClean="0">
                <a:latin typeface="Times New Roman" panose="02020603050405020304" pitchFamily="18" charset="0"/>
                <a:cs typeface="Times New Roman" panose="02020603050405020304" pitchFamily="18" charset="0"/>
              </a:rPr>
              <a:t> </a:t>
            </a:r>
          </a:p>
          <a:p>
            <a:r>
              <a:rPr lang="sr-Cyrl-RS" sz="2400" dirty="0" smtClean="0">
                <a:latin typeface="Times New Roman" panose="02020603050405020304" pitchFamily="18" charset="0"/>
                <a:cs typeface="Times New Roman" panose="02020603050405020304" pitchFamily="18" charset="0"/>
              </a:rPr>
              <a:t>Хомодимер;</a:t>
            </a:r>
            <a:endParaRPr lang="sr-Cyrl-RS" sz="2400" dirty="0" smtClean="0">
              <a:latin typeface="Times New Roman" panose="02020603050405020304" pitchFamily="18" charset="0"/>
              <a:cs typeface="Times New Roman" panose="02020603050405020304" pitchFamily="18" charset="0"/>
            </a:endParaRPr>
          </a:p>
          <a:p>
            <a:r>
              <a:rPr lang="sr-Cyrl-RS" sz="2400" dirty="0" smtClean="0">
                <a:latin typeface="Times New Roman" panose="02020603050405020304" pitchFamily="18" charset="0"/>
                <a:cs typeface="Times New Roman" panose="02020603050405020304" pitchFamily="18" charset="0"/>
              </a:rPr>
              <a:t>два </a:t>
            </a:r>
            <a:r>
              <a:rPr lang="sr-Cyrl-RS" sz="2400" dirty="0">
                <a:latin typeface="Times New Roman" panose="02020603050405020304" pitchFamily="18" charset="0"/>
                <a:cs typeface="Times New Roman" panose="02020603050405020304" pitchFamily="18" charset="0"/>
              </a:rPr>
              <a:t>везана молекула </a:t>
            </a:r>
            <a:r>
              <a:rPr lang="sr-Cyrl-RS" sz="2400" i="1" dirty="0" smtClean="0">
                <a:latin typeface="Times New Roman" panose="02020603050405020304" pitchFamily="18" charset="0"/>
                <a:cs typeface="Times New Roman" panose="02020603050405020304" pitchFamily="18" charset="0"/>
              </a:rPr>
              <a:t>FAD</a:t>
            </a:r>
            <a:r>
              <a:rPr lang="sr-Cyrl-RS" sz="2400" dirty="0">
                <a:latin typeface="Times New Roman" panose="02020603050405020304" pitchFamily="18" charset="0"/>
                <a:cs typeface="Times New Roman" panose="02020603050405020304" pitchFamily="18" charset="0"/>
              </a:rPr>
              <a:t>;</a:t>
            </a:r>
            <a:r>
              <a:rPr lang="sr-Cyrl-RS" sz="2400" dirty="0" smtClean="0">
                <a:latin typeface="Times New Roman" panose="02020603050405020304" pitchFamily="18" charset="0"/>
                <a:cs typeface="Times New Roman" panose="02020603050405020304" pitchFamily="18" charset="0"/>
              </a:rPr>
              <a:t> </a:t>
            </a:r>
            <a:endParaRPr lang="sr-Cyrl-RS" sz="2400" dirty="0" smtClean="0">
              <a:latin typeface="Times New Roman" panose="02020603050405020304" pitchFamily="18" charset="0"/>
              <a:cs typeface="Times New Roman" panose="02020603050405020304" pitchFamily="18" charset="0"/>
            </a:endParaRPr>
          </a:p>
          <a:p>
            <a:r>
              <a:rPr lang="sr-Cyrl-RS" sz="2400" dirty="0" smtClean="0">
                <a:latin typeface="Times New Roman" panose="02020603050405020304" pitchFamily="18" charset="0"/>
                <a:cs typeface="Times New Roman" panose="02020603050405020304" pitchFamily="18" charset="0"/>
              </a:rPr>
              <a:t>два </a:t>
            </a:r>
            <a:r>
              <a:rPr lang="sr-Cyrl-RS" sz="2400" dirty="0">
                <a:latin typeface="Times New Roman" panose="02020603050405020304" pitchFamily="18" charset="0"/>
                <a:cs typeface="Times New Roman" panose="02020603050405020304" pitchFamily="18" charset="0"/>
              </a:rPr>
              <a:t>атома </a:t>
            </a:r>
            <a:r>
              <a:rPr lang="sr-Cyrl-RS" sz="2400" dirty="0" smtClean="0">
                <a:latin typeface="Times New Roman" panose="02020603050405020304" pitchFamily="18" charset="0"/>
                <a:cs typeface="Times New Roman" panose="02020603050405020304" pitchFamily="18" charset="0"/>
              </a:rPr>
              <a:t>молибдена;</a:t>
            </a:r>
            <a:endParaRPr lang="sr-Cyrl-RS" sz="2400" dirty="0" smtClean="0">
              <a:latin typeface="Times New Roman" panose="02020603050405020304" pitchFamily="18" charset="0"/>
              <a:cs typeface="Times New Roman" panose="02020603050405020304" pitchFamily="18" charset="0"/>
            </a:endParaRPr>
          </a:p>
          <a:p>
            <a:r>
              <a:rPr lang="sr-Cyrl-RS" sz="2400" dirty="0" smtClean="0">
                <a:latin typeface="Times New Roman" panose="02020603050405020304" pitchFamily="18" charset="0"/>
                <a:cs typeface="Times New Roman" panose="02020603050405020304" pitchFamily="18" charset="0"/>
              </a:rPr>
              <a:t>8 </a:t>
            </a:r>
            <a:r>
              <a:rPr lang="sr-Cyrl-RS" sz="2400" dirty="0">
                <a:latin typeface="Times New Roman" panose="02020603050405020304" pitchFamily="18" charset="0"/>
                <a:cs typeface="Times New Roman" panose="02020603050405020304" pitchFamily="18" charset="0"/>
              </a:rPr>
              <a:t>атома гвожђа у свакој </a:t>
            </a:r>
            <a:r>
              <a:rPr lang="sr-Cyrl-RS" sz="2400" dirty="0" smtClean="0">
                <a:latin typeface="Times New Roman" panose="02020603050405020304" pitchFamily="18" charset="0"/>
                <a:cs typeface="Times New Roman" panose="02020603050405020304" pitchFamily="18" charset="0"/>
              </a:rPr>
              <a:t>субјединици</a:t>
            </a:r>
            <a:r>
              <a:rPr lang="sr-Cyrl-RS" sz="2400" dirty="0">
                <a:latin typeface="Times New Roman" panose="02020603050405020304" pitchFamily="18" charset="0"/>
                <a:cs typeface="Times New Roman" panose="02020603050405020304" pitchFamily="18" charset="0"/>
              </a:rPr>
              <a:t>;</a:t>
            </a:r>
            <a:endParaRPr lang="sr-Cyrl-RS" sz="2400" dirty="0" smtClean="0">
              <a:latin typeface="Times New Roman" panose="02020603050405020304" pitchFamily="18" charset="0"/>
              <a:cs typeface="Times New Roman" panose="02020603050405020304" pitchFamily="18" charset="0"/>
            </a:endParaRPr>
          </a:p>
          <a:p>
            <a:r>
              <a:rPr lang="sr-Cyrl-RS" sz="2400" dirty="0" smtClean="0">
                <a:latin typeface="Times New Roman" panose="02020603050405020304" pitchFamily="18" charset="0"/>
                <a:cs typeface="Times New Roman" panose="02020603050405020304" pitchFamily="18" charset="0"/>
              </a:rPr>
              <a:t>Молибденови </a:t>
            </a:r>
            <a:r>
              <a:rPr lang="sr-Cyrl-RS" sz="2400" dirty="0">
                <a:latin typeface="Times New Roman" panose="02020603050405020304" pitchFamily="18" charset="0"/>
                <a:cs typeface="Times New Roman" panose="02020603050405020304" pitchFamily="18" charset="0"/>
              </a:rPr>
              <a:t>атоми су у облику кофактора молибдоптерина у активном </a:t>
            </a:r>
            <a:r>
              <a:rPr lang="sr-Cyrl-RS" sz="2400" dirty="0" smtClean="0">
                <a:latin typeface="Times New Roman" panose="02020603050405020304" pitchFamily="18" charset="0"/>
                <a:cs typeface="Times New Roman" panose="02020603050405020304" pitchFamily="18" charset="0"/>
              </a:rPr>
              <a:t>месту </a:t>
            </a:r>
            <a:r>
              <a:rPr lang="sr-Cyrl-RS" sz="2400" dirty="0" smtClean="0">
                <a:latin typeface="Times New Roman" panose="02020603050405020304" pitchFamily="18" charset="0"/>
                <a:cs typeface="Times New Roman" panose="02020603050405020304" pitchFamily="18" charset="0"/>
              </a:rPr>
              <a:t>ензима;</a:t>
            </a:r>
            <a:endParaRPr lang="sr-Cyrl-RS" sz="2400" dirty="0" smtClean="0">
              <a:latin typeface="Times New Roman" panose="02020603050405020304" pitchFamily="18" charset="0"/>
              <a:cs typeface="Times New Roman" panose="02020603050405020304" pitchFamily="18" charset="0"/>
            </a:endParaRPr>
          </a:p>
          <a:p>
            <a:r>
              <a:rPr lang="sr-Cyrl-RS" sz="2400" dirty="0" smtClean="0">
                <a:latin typeface="Times New Roman" panose="02020603050405020304" pitchFamily="18" charset="0"/>
                <a:cs typeface="Times New Roman" panose="02020603050405020304" pitchFamily="18" charset="0"/>
              </a:rPr>
              <a:t>Гвожђе </a:t>
            </a:r>
            <a:r>
              <a:rPr lang="sr-Cyrl-RS" sz="2400" dirty="0">
                <a:latin typeface="Times New Roman" panose="02020603050405020304" pitchFamily="18" charset="0"/>
                <a:cs typeface="Times New Roman" panose="02020603050405020304" pitchFamily="18" charset="0"/>
              </a:rPr>
              <a:t>је у облику </a:t>
            </a:r>
            <a:r>
              <a:rPr lang="en-US" sz="2400" dirty="0">
                <a:latin typeface="Times New Roman" panose="02020603050405020304" pitchFamily="18" charset="0"/>
                <a:cs typeface="Times New Roman" panose="02020603050405020304" pitchFamily="18" charset="0"/>
              </a:rPr>
              <a:t>[2</a:t>
            </a:r>
            <a:r>
              <a:rPr lang="en-US" sz="2400" i="1" dirty="0">
                <a:latin typeface="Times New Roman" panose="02020603050405020304" pitchFamily="18" charset="0"/>
                <a:cs typeface="Times New Roman" panose="02020603050405020304" pitchFamily="18" charset="0"/>
              </a:rPr>
              <a:t>Fe</a:t>
            </a:r>
            <a:r>
              <a:rPr lang="en-US" sz="2400" dirty="0">
                <a:latin typeface="Times New Roman" panose="02020603050405020304" pitchFamily="18" charset="0"/>
                <a:cs typeface="Times New Roman" panose="02020603050405020304" pitchFamily="18" charset="0"/>
              </a:rPr>
              <a:t>-2</a:t>
            </a:r>
            <a:r>
              <a:rPr lang="en-US" sz="2400" i="1" dirty="0">
                <a:latin typeface="Times New Roman" panose="02020603050405020304" pitchFamily="18" charset="0"/>
                <a:cs typeface="Times New Roman" panose="02020603050405020304" pitchFamily="18" charset="0"/>
              </a:rPr>
              <a:t>S</a:t>
            </a:r>
            <a:r>
              <a:rPr lang="en-US" sz="2400" dirty="0">
                <a:latin typeface="Times New Roman" panose="02020603050405020304" pitchFamily="18" charset="0"/>
                <a:cs typeface="Times New Roman" panose="02020603050405020304" pitchFamily="18" charset="0"/>
              </a:rPr>
              <a:t>]</a:t>
            </a:r>
            <a:r>
              <a:rPr lang="sr-Cyrl-RS" sz="2400" dirty="0">
                <a:latin typeface="Times New Roman" panose="02020603050405020304" pitchFamily="18" charset="0"/>
                <a:cs typeface="Times New Roman" panose="02020603050405020304" pitchFamily="18" charset="0"/>
              </a:rPr>
              <a:t> гвожђе-сумпор кластера који учествују трансферу електрона.</a:t>
            </a:r>
            <a:endParaRPr lang="en-US" sz="2400" dirty="0">
              <a:latin typeface="Times New Roman" panose="02020603050405020304" pitchFamily="18" charset="0"/>
              <a:cs typeface="Times New Roman" panose="02020603050405020304" pitchFamily="18" charset="0"/>
            </a:endParaRPr>
          </a:p>
          <a:p>
            <a:endParaRPr lang="en-US" dirty="0">
              <a:solidFill>
                <a:schemeClr val="tx2"/>
              </a:solidFill>
            </a:endParaRPr>
          </a:p>
        </p:txBody>
      </p:sp>
      <p:pic>
        <p:nvPicPr>
          <p:cNvPr id="4" name="Picture 3" descr="A diagram illustrating many of the pathways catalyzed by xanthine oxidase."/>
          <p:cNvPicPr/>
          <p:nvPr/>
        </p:nvPicPr>
        <p:blipFill>
          <a:blip r:embed="rId2">
            <a:extLst>
              <a:ext uri="{28A0092B-C50C-407E-A947-70E740481C1C}">
                <a14:useLocalDpi xmlns:a14="http://schemas.microsoft.com/office/drawing/2010/main" val="0"/>
              </a:ext>
            </a:extLst>
          </a:blip>
          <a:srcRect/>
          <a:stretch>
            <a:fillRect/>
          </a:stretch>
        </p:blipFill>
        <p:spPr bwMode="auto">
          <a:xfrm>
            <a:off x="152400" y="1752600"/>
            <a:ext cx="4038600" cy="4953000"/>
          </a:xfrm>
          <a:prstGeom prst="rect">
            <a:avLst/>
          </a:prstGeom>
          <a:noFill/>
          <a:ln>
            <a:noFill/>
          </a:ln>
        </p:spPr>
      </p:pic>
      <p:sp>
        <p:nvSpPr>
          <p:cNvPr id="6" name="Title 1"/>
          <p:cNvSpPr txBox="1">
            <a:spLocks/>
          </p:cNvSpPr>
          <p:nvPr/>
        </p:nvSpPr>
        <p:spPr>
          <a:xfrm>
            <a:off x="171734" y="336645"/>
            <a:ext cx="9144000" cy="79216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sr-Cyrl-CS" sz="2800" b="1" dirty="0" smtClean="0">
                <a:latin typeface="Times New Roman" panose="02020603050405020304" pitchFamily="18" charset="0"/>
                <a:cs typeface="Times New Roman" panose="02020603050405020304" pitchFamily="18" charset="0"/>
              </a:rPr>
              <a:t>Ксантин оксидаза</a:t>
            </a:r>
            <a:endParaRPr lang="en-US"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2124858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752600" y="1388374"/>
            <a:ext cx="6172200" cy="4666044"/>
          </a:xfrm>
        </p:spPr>
      </p:pic>
      <p:sp>
        <p:nvSpPr>
          <p:cNvPr id="5" name="Title 1"/>
          <p:cNvSpPr>
            <a:spLocks noGrp="1"/>
          </p:cNvSpPr>
          <p:nvPr>
            <p:ph type="title"/>
          </p:nvPr>
        </p:nvSpPr>
        <p:spPr/>
        <p:txBody>
          <a:bodyPr>
            <a:noAutofit/>
          </a:bodyPr>
          <a:lstStyle/>
          <a:p>
            <a:pPr algn="l"/>
            <a:r>
              <a:rPr lang="sr-Cyrl-CS" sz="2800" b="1" dirty="0">
                <a:latin typeface="Times New Roman" panose="02020603050405020304" pitchFamily="18" charset="0"/>
                <a:cs typeface="Times New Roman" panose="02020603050405020304" pitchFamily="18" charset="0"/>
              </a:rPr>
              <a:t>К</a:t>
            </a:r>
            <a:r>
              <a:rPr lang="sr-Cyrl-CS" sz="2800" b="1" dirty="0" smtClean="0">
                <a:latin typeface="Times New Roman" panose="02020603050405020304" pitchFamily="18" charset="0"/>
                <a:cs typeface="Times New Roman" panose="02020603050405020304" pitchFamily="18" charset="0"/>
              </a:rPr>
              <a:t>сантин оксидаза- структура и класификација</a:t>
            </a:r>
            <a:endParaRPr lang="en-US" sz="2800" dirty="0">
              <a:latin typeface="Times New Roman" panose="02020603050405020304" pitchFamily="18" charset="0"/>
              <a:cs typeface="Times New Roman" panose="02020603050405020304" pitchFamily="18" charset="0"/>
            </a:endParaRPr>
          </a:p>
        </p:txBody>
      </p:sp>
      <p:sp>
        <p:nvSpPr>
          <p:cNvPr id="6" name="TextBox 5"/>
          <p:cNvSpPr txBox="1"/>
          <p:nvPr/>
        </p:nvSpPr>
        <p:spPr>
          <a:xfrm>
            <a:off x="228600" y="6372255"/>
            <a:ext cx="8458200" cy="400110"/>
          </a:xfrm>
          <a:prstGeom prst="rect">
            <a:avLst/>
          </a:prstGeom>
          <a:noFill/>
        </p:spPr>
        <p:txBody>
          <a:bodyPr wrap="square" rtlCol="0">
            <a:spAutoFit/>
          </a:bodyPr>
          <a:lstStyle/>
          <a:p>
            <a:r>
              <a:rPr lang="en-US" sz="1000" dirty="0" err="1" smtClean="0">
                <a:latin typeface="Times New Roman" panose="02020603050405020304" pitchFamily="18" charset="0"/>
                <a:cs typeface="Times New Roman" panose="02020603050405020304" pitchFamily="18" charset="0"/>
              </a:rPr>
              <a:t>Bortolotti</a:t>
            </a:r>
            <a:r>
              <a:rPr lang="en-US" sz="1000" dirty="0" smtClean="0">
                <a:latin typeface="Times New Roman" panose="02020603050405020304" pitchFamily="18" charset="0"/>
                <a:cs typeface="Times New Roman" panose="02020603050405020304" pitchFamily="18" charset="0"/>
              </a:rPr>
              <a:t> M, </a:t>
            </a:r>
            <a:r>
              <a:rPr lang="en-US" sz="1000" dirty="0" err="1" smtClean="0">
                <a:latin typeface="Times New Roman" panose="02020603050405020304" pitchFamily="18" charset="0"/>
                <a:cs typeface="Times New Roman" panose="02020603050405020304" pitchFamily="18" charset="0"/>
              </a:rPr>
              <a:t>Polito</a:t>
            </a:r>
            <a:r>
              <a:rPr lang="en-US" sz="1000" dirty="0" smtClean="0">
                <a:latin typeface="Times New Roman" panose="02020603050405020304" pitchFamily="18" charset="0"/>
                <a:cs typeface="Times New Roman" panose="02020603050405020304" pitchFamily="18" charset="0"/>
              </a:rPr>
              <a:t> L, </a:t>
            </a:r>
            <a:r>
              <a:rPr lang="en-US" sz="1000" dirty="0" err="1" smtClean="0">
                <a:latin typeface="Times New Roman" panose="02020603050405020304" pitchFamily="18" charset="0"/>
                <a:cs typeface="Times New Roman" panose="02020603050405020304" pitchFamily="18" charset="0"/>
              </a:rPr>
              <a:t>Battelli</a:t>
            </a:r>
            <a:r>
              <a:rPr lang="en-US" sz="1000" dirty="0" smtClean="0">
                <a:latin typeface="Times New Roman" panose="02020603050405020304" pitchFamily="18" charset="0"/>
                <a:cs typeface="Times New Roman" panose="02020603050405020304" pitchFamily="18" charset="0"/>
              </a:rPr>
              <a:t> MG, </a:t>
            </a:r>
            <a:r>
              <a:rPr lang="en-US" sz="1000" dirty="0" err="1" smtClean="0">
                <a:latin typeface="Times New Roman" panose="02020603050405020304" pitchFamily="18" charset="0"/>
                <a:cs typeface="Times New Roman" panose="02020603050405020304" pitchFamily="18" charset="0"/>
              </a:rPr>
              <a:t>Bolognesi</a:t>
            </a:r>
            <a:r>
              <a:rPr lang="en-US" sz="1000" dirty="0" smtClean="0">
                <a:latin typeface="Times New Roman" panose="02020603050405020304" pitchFamily="18" charset="0"/>
                <a:cs typeface="Times New Roman" panose="02020603050405020304" pitchFamily="18" charset="0"/>
              </a:rPr>
              <a:t> A. Xanthine oxidoreductase: One enzyme for multiple physiological tasks. Redox Biol. 2021 May;41:101882. </a:t>
            </a:r>
            <a:r>
              <a:rPr lang="en-US" sz="1000" dirty="0" err="1" smtClean="0">
                <a:latin typeface="Times New Roman" panose="02020603050405020304" pitchFamily="18" charset="0"/>
                <a:cs typeface="Times New Roman" panose="02020603050405020304" pitchFamily="18" charset="0"/>
              </a:rPr>
              <a:t>doi</a:t>
            </a:r>
            <a:r>
              <a:rPr lang="en-US" sz="1000" dirty="0" smtClean="0">
                <a:latin typeface="Times New Roman" panose="02020603050405020304" pitchFamily="18" charset="0"/>
                <a:cs typeface="Times New Roman" panose="02020603050405020304" pitchFamily="18" charset="0"/>
              </a:rPr>
              <a:t>: 10.1016/j.redox.2021.101882. </a:t>
            </a:r>
            <a:endParaRPr lang="en-US" sz="1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5111917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ru-RU" sz="2800" b="1" dirty="0" smtClean="0">
                <a:latin typeface="Times New Roman" panose="02020603050405020304" pitchFamily="18" charset="0"/>
                <a:cs typeface="Times New Roman" panose="02020603050405020304" pitchFamily="18" charset="0"/>
              </a:rPr>
              <a:t>Карактеристике мокраћне киселине и њене соли</a:t>
            </a:r>
            <a:endParaRPr lang="en-US" sz="28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rmAutofit/>
          </a:bodyPr>
          <a:lstStyle/>
          <a:p>
            <a:r>
              <a:rPr lang="sr-Cyrl-RS" sz="2000" dirty="0" smtClean="0">
                <a:latin typeface="Times New Roman" panose="02020603050405020304" pitchFamily="18" charset="0"/>
                <a:cs typeface="Times New Roman" panose="02020603050405020304" pitchFamily="18" charset="0"/>
              </a:rPr>
              <a:t>Елиминација мокраћне киселине се обавља у форми урата.</a:t>
            </a:r>
          </a:p>
          <a:p>
            <a:r>
              <a:rPr lang="ru-RU" sz="2000" dirty="0" smtClean="0">
                <a:latin typeface="Times New Roman" panose="02020603050405020304" pitchFamily="18" charset="0"/>
                <a:cs typeface="Times New Roman" panose="02020603050405020304" pitchFamily="18" charset="0"/>
              </a:rPr>
              <a:t>Урати представљају соли мокраћне киселине, која је, као слаба киселина, око 98% јонизована при физиолошкој рН вредности.</a:t>
            </a:r>
          </a:p>
          <a:p>
            <a:r>
              <a:rPr lang="ru-RU" sz="2000" dirty="0" smtClean="0">
                <a:latin typeface="Times New Roman" panose="02020603050405020304" pitchFamily="18" charset="0"/>
                <a:cs typeface="Times New Roman" panose="02020603050405020304" pitchFamily="18" charset="0"/>
              </a:rPr>
              <a:t>Мононатријум-урат је со мокраћне киселине која подлеже даљим метаболичким процесима. </a:t>
            </a:r>
          </a:p>
          <a:p>
            <a:r>
              <a:rPr lang="ru-RU" sz="2000" dirty="0" smtClean="0">
                <a:latin typeface="Times New Roman" panose="02020603050405020304" pitchFamily="18" charset="0"/>
                <a:cs typeface="Times New Roman" panose="02020603050405020304" pitchFamily="18" charset="0"/>
              </a:rPr>
              <a:t>Уколико се повећа количина продуковане мокраћне киселине то ће довести до значајног смањења њене расторљивости, повећане тежње за таложењем и настанка кристала мононатријум-урата. </a:t>
            </a:r>
            <a:endParaRPr lang="en-US"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157150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219200" y="990970"/>
            <a:ext cx="7162800" cy="5135193"/>
          </a:xfrm>
        </p:spPr>
      </p:pic>
      <p:sp>
        <p:nvSpPr>
          <p:cNvPr id="5" name="TextBox 4"/>
          <p:cNvSpPr txBox="1"/>
          <p:nvPr/>
        </p:nvSpPr>
        <p:spPr>
          <a:xfrm>
            <a:off x="228600" y="6439244"/>
            <a:ext cx="8458200" cy="400110"/>
          </a:xfrm>
          <a:prstGeom prst="rect">
            <a:avLst/>
          </a:prstGeom>
          <a:noFill/>
        </p:spPr>
        <p:txBody>
          <a:bodyPr wrap="square" rtlCol="0">
            <a:spAutoFit/>
          </a:bodyPr>
          <a:lstStyle/>
          <a:p>
            <a:r>
              <a:rPr lang="en-US" sz="1000" dirty="0" err="1" smtClean="0">
                <a:latin typeface="Times New Roman" panose="02020603050405020304" pitchFamily="18" charset="0"/>
                <a:cs typeface="Times New Roman" panose="02020603050405020304" pitchFamily="18" charset="0"/>
              </a:rPr>
              <a:t>Bortolotti</a:t>
            </a:r>
            <a:r>
              <a:rPr lang="en-US" sz="1000" dirty="0" smtClean="0">
                <a:latin typeface="Times New Roman" panose="02020603050405020304" pitchFamily="18" charset="0"/>
                <a:cs typeface="Times New Roman" panose="02020603050405020304" pitchFamily="18" charset="0"/>
              </a:rPr>
              <a:t> M, </a:t>
            </a:r>
            <a:r>
              <a:rPr lang="en-US" sz="1000" dirty="0" err="1" smtClean="0">
                <a:latin typeface="Times New Roman" panose="02020603050405020304" pitchFamily="18" charset="0"/>
                <a:cs typeface="Times New Roman" panose="02020603050405020304" pitchFamily="18" charset="0"/>
              </a:rPr>
              <a:t>Polito</a:t>
            </a:r>
            <a:r>
              <a:rPr lang="en-US" sz="1000" dirty="0" smtClean="0">
                <a:latin typeface="Times New Roman" panose="02020603050405020304" pitchFamily="18" charset="0"/>
                <a:cs typeface="Times New Roman" panose="02020603050405020304" pitchFamily="18" charset="0"/>
              </a:rPr>
              <a:t> L, </a:t>
            </a:r>
            <a:r>
              <a:rPr lang="en-US" sz="1000" dirty="0" err="1" smtClean="0">
                <a:latin typeface="Times New Roman" panose="02020603050405020304" pitchFamily="18" charset="0"/>
                <a:cs typeface="Times New Roman" panose="02020603050405020304" pitchFamily="18" charset="0"/>
              </a:rPr>
              <a:t>Battelli</a:t>
            </a:r>
            <a:r>
              <a:rPr lang="en-US" sz="1000" dirty="0" smtClean="0">
                <a:latin typeface="Times New Roman" panose="02020603050405020304" pitchFamily="18" charset="0"/>
                <a:cs typeface="Times New Roman" panose="02020603050405020304" pitchFamily="18" charset="0"/>
              </a:rPr>
              <a:t> MG, </a:t>
            </a:r>
            <a:r>
              <a:rPr lang="en-US" sz="1000" dirty="0" err="1" smtClean="0">
                <a:latin typeface="Times New Roman" panose="02020603050405020304" pitchFamily="18" charset="0"/>
                <a:cs typeface="Times New Roman" panose="02020603050405020304" pitchFamily="18" charset="0"/>
              </a:rPr>
              <a:t>Bolognesi</a:t>
            </a:r>
            <a:r>
              <a:rPr lang="en-US" sz="1000" dirty="0" smtClean="0">
                <a:latin typeface="Times New Roman" panose="02020603050405020304" pitchFamily="18" charset="0"/>
                <a:cs typeface="Times New Roman" panose="02020603050405020304" pitchFamily="18" charset="0"/>
              </a:rPr>
              <a:t> A. Xanthine oxidoreductase: One enzyme for multiple physiological tasks. Redox Biol. 2021 May;41:101882. </a:t>
            </a:r>
            <a:r>
              <a:rPr lang="en-US" sz="1000" dirty="0" err="1" smtClean="0">
                <a:latin typeface="Times New Roman" panose="02020603050405020304" pitchFamily="18" charset="0"/>
                <a:cs typeface="Times New Roman" panose="02020603050405020304" pitchFamily="18" charset="0"/>
              </a:rPr>
              <a:t>doi</a:t>
            </a:r>
            <a:r>
              <a:rPr lang="en-US" sz="1000" dirty="0" smtClean="0">
                <a:latin typeface="Times New Roman" panose="02020603050405020304" pitchFamily="18" charset="0"/>
                <a:cs typeface="Times New Roman" panose="02020603050405020304" pitchFamily="18" charset="0"/>
              </a:rPr>
              <a:t>: 10.1016/j.redox.2021.101882. </a:t>
            </a:r>
            <a:endParaRPr lang="en-US" sz="1000" dirty="0">
              <a:latin typeface="Times New Roman" panose="02020603050405020304" pitchFamily="18" charset="0"/>
              <a:cs typeface="Times New Roman" panose="02020603050405020304" pitchFamily="18" charset="0"/>
            </a:endParaRPr>
          </a:p>
        </p:txBody>
      </p:sp>
      <p:sp>
        <p:nvSpPr>
          <p:cNvPr id="7" name="Title 1"/>
          <p:cNvSpPr>
            <a:spLocks noGrp="1"/>
          </p:cNvSpPr>
          <p:nvPr>
            <p:ph type="title"/>
          </p:nvPr>
        </p:nvSpPr>
        <p:spPr>
          <a:xfrm>
            <a:off x="27296" y="0"/>
            <a:ext cx="8229600" cy="1143000"/>
          </a:xfrm>
        </p:spPr>
        <p:txBody>
          <a:bodyPr>
            <a:noAutofit/>
          </a:bodyPr>
          <a:lstStyle/>
          <a:p>
            <a:pPr algn="l"/>
            <a:r>
              <a:rPr lang="sr-Cyrl-CS" sz="2800" b="1" dirty="0">
                <a:latin typeface="Times New Roman" panose="02020603050405020304" pitchFamily="18" charset="0"/>
                <a:cs typeface="Times New Roman" panose="02020603050405020304" pitchFamily="18" charset="0"/>
              </a:rPr>
              <a:t>К</a:t>
            </a:r>
            <a:r>
              <a:rPr lang="sr-Cyrl-CS" sz="2800" b="1" dirty="0" smtClean="0">
                <a:latin typeface="Times New Roman" panose="02020603050405020304" pitchFamily="18" charset="0"/>
                <a:cs typeface="Times New Roman" panose="02020603050405020304" pitchFamily="18" charset="0"/>
              </a:rPr>
              <a:t>сантин оксидаза и функција мокраћне киселине</a:t>
            </a:r>
            <a:endParaRPr lang="en-US"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5859878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sr-Cyrl-RS" sz="2800" b="1" dirty="0" smtClean="0">
                <a:latin typeface="Times New Roman" panose="02020603050405020304" pitchFamily="18" charset="0"/>
                <a:cs typeface="Times New Roman" panose="02020603050405020304" pitchFamily="18" charset="0"/>
              </a:rPr>
              <a:t>Хиперурикемија</a:t>
            </a:r>
            <a:endParaRPr lang="en-US" sz="28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457200" y="1143000"/>
            <a:ext cx="8229600" cy="4525963"/>
          </a:xfrm>
        </p:spPr>
        <p:txBody>
          <a:bodyPr>
            <a:normAutofit/>
          </a:bodyPr>
          <a:lstStyle/>
          <a:p>
            <a:r>
              <a:rPr lang="ru-RU" sz="1800" dirty="0" smtClean="0">
                <a:latin typeface="Times New Roman" panose="02020603050405020304" pitchFamily="18" charset="0"/>
                <a:cs typeface="Times New Roman" panose="02020603050405020304" pitchFamily="18" charset="0"/>
              </a:rPr>
              <a:t>Сходно ограниченој растворљивости урата, њихова концентрација у серуму може, услед поремећаја у њиховој продукцији или елиминацији из организма, веома лако прећи границе које су дефинисане као нормалне. </a:t>
            </a:r>
          </a:p>
          <a:p>
            <a:r>
              <a:rPr lang="ru-RU" sz="1800" dirty="0" smtClean="0">
                <a:latin typeface="Times New Roman" panose="02020603050405020304" pitchFamily="18" charset="0"/>
                <a:cs typeface="Times New Roman" panose="02020603050405020304" pitchFamily="18" charset="0"/>
              </a:rPr>
              <a:t>Посредством урат-специфичних и органско-анјонских транспортера урати доспевају у ћелије, а у самој ћелији веома лако долази до њиховог таложења у форми кристала мононатријум-урата. </a:t>
            </a:r>
          </a:p>
          <a:p>
            <a:r>
              <a:rPr lang="ru-RU" sz="1800" dirty="0" smtClean="0">
                <a:latin typeface="Times New Roman" panose="02020603050405020304" pitchFamily="18" charset="0"/>
                <a:cs typeface="Times New Roman" panose="02020603050405020304" pitchFamily="18" charset="0"/>
              </a:rPr>
              <a:t>Некада се сматрало да је хиперурикемија узрочник гихта, док је данас повезаност установљена и са стањима попут дислипидемија, коронарне артеријске болести, хипертензије, периферне васкуларне болести, метаболичких болести, као и болести бубрега.</a:t>
            </a:r>
            <a:endParaRPr lang="en-US" sz="1800" dirty="0">
              <a:latin typeface="Times New Roman" panose="02020603050405020304" pitchFamily="18" charset="0"/>
              <a:cs typeface="Times New Roman" panose="02020603050405020304" pitchFamily="18" charset="0"/>
            </a:endParaRPr>
          </a:p>
        </p:txBody>
      </p:sp>
      <p:graphicFrame>
        <p:nvGraphicFramePr>
          <p:cNvPr id="4" name="Diagram 3"/>
          <p:cNvGraphicFramePr/>
          <p:nvPr>
            <p:extLst>
              <p:ext uri="{D42A27DB-BD31-4B8C-83A1-F6EECF244321}">
                <p14:modId xmlns:p14="http://schemas.microsoft.com/office/powerpoint/2010/main" val="78072998"/>
              </p:ext>
            </p:extLst>
          </p:nvPr>
        </p:nvGraphicFramePr>
        <p:xfrm>
          <a:off x="1981200" y="4038600"/>
          <a:ext cx="5562600" cy="26765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91373096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lnSpcReduction="10000"/>
          </a:bodyPr>
          <a:lstStyle/>
          <a:p>
            <a:r>
              <a:rPr lang="sr-Cyrl-RS" sz="2400" dirty="0" smtClean="0">
                <a:latin typeface="Times New Roman" panose="02020603050405020304" pitchFamily="18" charset="0"/>
                <a:cs typeface="Times New Roman" panose="02020603050405020304" pitchFamily="18" charset="0"/>
              </a:rPr>
              <a:t>Класификација хиперурикемија је извршена према њиховом узроку на:</a:t>
            </a:r>
          </a:p>
          <a:p>
            <a:pPr>
              <a:buFontTx/>
              <a:buChar char="-"/>
            </a:pPr>
            <a:r>
              <a:rPr lang="sr-Cyrl-RS" sz="2400" dirty="0" smtClean="0">
                <a:latin typeface="Times New Roman" panose="02020603050405020304" pitchFamily="18" charset="0"/>
                <a:cs typeface="Times New Roman" panose="02020603050405020304" pitchFamily="18" charset="0"/>
              </a:rPr>
              <a:t>тип реналног преоптерећења уратима (обухвата проблем са смањеном екстрареналном екскрецијом или/и повећану продукцију урата);</a:t>
            </a:r>
          </a:p>
          <a:p>
            <a:pPr>
              <a:buFontTx/>
              <a:buChar char="-"/>
            </a:pPr>
            <a:r>
              <a:rPr lang="sr-Cyrl-RS" sz="2400" dirty="0" smtClean="0">
                <a:latin typeface="Times New Roman" panose="02020603050405020304" pitchFamily="18" charset="0"/>
                <a:cs typeface="Times New Roman" panose="02020603050405020304" pitchFamily="18" charset="0"/>
              </a:rPr>
              <a:t>тип недовољне екскреције урата;</a:t>
            </a:r>
          </a:p>
          <a:p>
            <a:pPr>
              <a:buFontTx/>
              <a:buChar char="-"/>
            </a:pPr>
            <a:r>
              <a:rPr lang="sr-Cyrl-RS" sz="2400" dirty="0" smtClean="0">
                <a:latin typeface="Times New Roman" panose="02020603050405020304" pitchFamily="18" charset="0"/>
                <a:cs typeface="Times New Roman" panose="02020603050405020304" pitchFamily="18" charset="0"/>
              </a:rPr>
              <a:t>комбиновани тип хиперурикемије.</a:t>
            </a:r>
          </a:p>
          <a:p>
            <a:pPr marL="0" indent="0">
              <a:buNone/>
            </a:pPr>
            <a:r>
              <a:rPr lang="ru-RU" sz="2400" dirty="0" smtClean="0">
                <a:latin typeface="Times New Roman" panose="02020603050405020304" pitchFamily="18" charset="0"/>
                <a:cs typeface="Times New Roman" panose="02020603050405020304" pitchFamily="18" charset="0"/>
              </a:rPr>
              <a:t>Степен озбиљности последица хиперурикемије је у корелацији са нивоом урата, односно што је што је већи ниво урата озбиљнији је степен проблема.</a:t>
            </a:r>
          </a:p>
          <a:p>
            <a:pPr marL="0" indent="0">
              <a:buNone/>
            </a:pPr>
            <a:r>
              <a:rPr lang="ru-RU" sz="2400" dirty="0" smtClean="0">
                <a:latin typeface="Times New Roman" panose="02020603050405020304" pitchFamily="18" charset="0"/>
                <a:cs typeface="Times New Roman" panose="02020603050405020304" pitchFamily="18" charset="0"/>
              </a:rPr>
              <a:t>Асимптоматска хиперурикемија представља стање забележених хронично повишених серумских вредности урата, али без клинички развијеног стања гихта.</a:t>
            </a:r>
          </a:p>
          <a:p>
            <a:pPr marL="0" indent="0">
              <a:buNone/>
            </a:pPr>
            <a:endParaRPr lang="en-US" sz="2400" dirty="0">
              <a:latin typeface="Times New Roman" panose="02020603050405020304" pitchFamily="18" charset="0"/>
              <a:cs typeface="Times New Roman" panose="02020603050405020304" pitchFamily="18" charset="0"/>
            </a:endParaRPr>
          </a:p>
        </p:txBody>
      </p:sp>
      <p:sp>
        <p:nvSpPr>
          <p:cNvPr id="4" name="Title 1"/>
          <p:cNvSpPr>
            <a:spLocks noGrp="1"/>
          </p:cNvSpPr>
          <p:nvPr>
            <p:ph type="title"/>
          </p:nvPr>
        </p:nvSpPr>
        <p:spPr/>
        <p:txBody>
          <a:bodyPr>
            <a:normAutofit/>
          </a:bodyPr>
          <a:lstStyle/>
          <a:p>
            <a:pPr algn="l"/>
            <a:r>
              <a:rPr lang="sr-Cyrl-RS" sz="2800" b="1" dirty="0" smtClean="0">
                <a:latin typeface="Times New Roman" panose="02020603050405020304" pitchFamily="18" charset="0"/>
                <a:cs typeface="Times New Roman" panose="02020603050405020304" pitchFamily="18" charset="0"/>
              </a:rPr>
              <a:t>Хиперурикемија</a:t>
            </a:r>
            <a:endParaRPr lang="en-US" sz="28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6947120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447800"/>
            <a:ext cx="9144000" cy="5381897"/>
          </a:xfrm>
        </p:spPr>
        <p:txBody>
          <a:bodyPr>
            <a:normAutofit fontScale="77500" lnSpcReduction="20000"/>
          </a:bodyPr>
          <a:lstStyle/>
          <a:p>
            <a:r>
              <a:rPr lang="sr-Cyrl-RS" b="1" dirty="0">
                <a:latin typeface="Times New Roman" panose="02020603050405020304" pitchFamily="18" charset="0"/>
                <a:cs typeface="Times New Roman" panose="02020603050405020304" pitchFamily="18" charset="0"/>
              </a:rPr>
              <a:t>Инхибитори ксантин оксидазе</a:t>
            </a:r>
            <a:r>
              <a:rPr lang="sr-Cyrl-RS" dirty="0">
                <a:latin typeface="Times New Roman" panose="02020603050405020304" pitchFamily="18" charset="0"/>
                <a:cs typeface="Times New Roman" panose="02020603050405020304" pitchFamily="18" charset="0"/>
              </a:rPr>
              <a:t> су било које супстанце које које могу да инхибирају каталитичку активност ензима ксантин оксидазе. </a:t>
            </a:r>
            <a:endParaRPr lang="sr-Cyrl-RS" dirty="0" smtClean="0">
              <a:latin typeface="Times New Roman" panose="02020603050405020304" pitchFamily="18" charset="0"/>
              <a:cs typeface="Times New Roman" panose="02020603050405020304" pitchFamily="18" charset="0"/>
            </a:endParaRPr>
          </a:p>
          <a:p>
            <a:r>
              <a:rPr lang="sr-Cyrl-RS" dirty="0" smtClean="0">
                <a:latin typeface="Times New Roman" panose="02020603050405020304" pitchFamily="18" charset="0"/>
                <a:cs typeface="Times New Roman" panose="02020603050405020304" pitchFamily="18" charset="0"/>
              </a:rPr>
              <a:t>Будући </a:t>
            </a:r>
            <a:r>
              <a:rPr lang="sr-Cyrl-RS" dirty="0">
                <a:latin typeface="Times New Roman" panose="02020603050405020304" pitchFamily="18" charset="0"/>
                <a:cs typeface="Times New Roman" panose="02020603050405020304" pitchFamily="18" charset="0"/>
              </a:rPr>
              <a:t>да у хуманом метаболизму</a:t>
            </a:r>
            <a:r>
              <a:rPr lang="sr-Cyrl-RS" b="1" dirty="0">
                <a:latin typeface="Times New Roman" panose="02020603050405020304" pitchFamily="18" charset="0"/>
                <a:cs typeface="Times New Roman" panose="02020603050405020304" pitchFamily="18" charset="0"/>
              </a:rPr>
              <a:t> </a:t>
            </a:r>
            <a:r>
              <a:rPr lang="sr-Cyrl-RS" dirty="0">
                <a:latin typeface="Times New Roman" panose="02020603050405020304" pitchFamily="18" charset="0"/>
                <a:cs typeface="Times New Roman" panose="02020603050405020304" pitchFamily="18" charset="0"/>
              </a:rPr>
              <a:t>најважнију функцију ксантин оксидаза обавља у метаболизму пурина, преводећи хипоксантин у ксантин и ксантин у мокраћну киселину, инхибитори ксантин оксидазе се дају </a:t>
            </a:r>
            <a:r>
              <a:rPr lang="sr-Cyrl-RS" b="1" dirty="0">
                <a:latin typeface="Times New Roman" panose="02020603050405020304" pitchFamily="18" charset="0"/>
                <a:cs typeface="Times New Roman" panose="02020603050405020304" pitchFamily="18" charset="0"/>
              </a:rPr>
              <a:t>као терапија хиперурикемије у стању које је повезано са гихтом</a:t>
            </a:r>
            <a:r>
              <a:rPr lang="sr-Cyrl-RS" dirty="0">
                <a:latin typeface="Times New Roman" panose="02020603050405020304" pitchFamily="18" charset="0"/>
                <a:cs typeface="Times New Roman" panose="02020603050405020304" pitchFamily="18" charset="0"/>
              </a:rPr>
              <a:t>. </a:t>
            </a:r>
            <a:endParaRPr lang="sr-Cyrl-RS" dirty="0" smtClean="0">
              <a:latin typeface="Times New Roman" panose="02020603050405020304" pitchFamily="18" charset="0"/>
              <a:cs typeface="Times New Roman" panose="02020603050405020304" pitchFamily="18" charset="0"/>
            </a:endParaRPr>
          </a:p>
          <a:p>
            <a:r>
              <a:rPr lang="sr-Cyrl-RS" dirty="0" smtClean="0">
                <a:latin typeface="Times New Roman" panose="02020603050405020304" pitchFamily="18" charset="0"/>
                <a:cs typeface="Times New Roman" panose="02020603050405020304" pitchFamily="18" charset="0"/>
              </a:rPr>
              <a:t>Истражује </a:t>
            </a:r>
            <a:r>
              <a:rPr lang="sr-Cyrl-RS" dirty="0">
                <a:latin typeface="Times New Roman" panose="02020603050405020304" pitchFamily="18" charset="0"/>
                <a:cs typeface="Times New Roman" panose="02020603050405020304" pitchFamily="18" charset="0"/>
              </a:rPr>
              <a:t>се примена инхибитора ксантин оксидазе у опоравку од реперфузије (када после „заглављивања“ тромба у крвни суд дође до престанка циркулације у одређеном делу ткива и до његовог оштећења, када се отклони препрека у циркулацији и поново успостави циркулација, у првим моментима, оштећење ткива се погоршава – то се назива реперфузиона повреда ткива).</a:t>
            </a:r>
            <a:endParaRPr lang="en-US" dirty="0">
              <a:latin typeface="Times New Roman" panose="02020603050405020304" pitchFamily="18" charset="0"/>
              <a:cs typeface="Times New Roman" panose="02020603050405020304" pitchFamily="18" charset="0"/>
            </a:endParaRPr>
          </a:p>
          <a:p>
            <a:endParaRPr lang="en-US" dirty="0">
              <a:latin typeface="Times New Roman" panose="02020603050405020304" pitchFamily="18" charset="0"/>
              <a:cs typeface="Times New Roman" panose="02020603050405020304" pitchFamily="18" charset="0"/>
            </a:endParaRPr>
          </a:p>
        </p:txBody>
      </p:sp>
      <p:sp>
        <p:nvSpPr>
          <p:cNvPr id="4" name="Title 1"/>
          <p:cNvSpPr>
            <a:spLocks noGrp="1"/>
          </p:cNvSpPr>
          <p:nvPr>
            <p:ph type="title"/>
          </p:nvPr>
        </p:nvSpPr>
        <p:spPr>
          <a:xfrm>
            <a:off x="0" y="274638"/>
            <a:ext cx="9144000" cy="792162"/>
          </a:xfrm>
        </p:spPr>
        <p:txBody>
          <a:bodyPr>
            <a:noAutofit/>
          </a:bodyPr>
          <a:lstStyle/>
          <a:p>
            <a:pPr algn="l"/>
            <a:r>
              <a:rPr lang="sr-Cyrl-CS" sz="2800" b="1" dirty="0">
                <a:latin typeface="Times New Roman" panose="02020603050405020304" pitchFamily="18" charset="0"/>
                <a:cs typeface="Times New Roman" panose="02020603050405020304" pitchFamily="18" charset="0"/>
              </a:rPr>
              <a:t>Инхибитори ксантин оксидазе, </a:t>
            </a:r>
            <a:r>
              <a:rPr lang="sr-Cyrl-CS" sz="2800" b="1" i="1" dirty="0">
                <a:latin typeface="Times New Roman" panose="02020603050405020304" pitchFamily="18" charset="0"/>
                <a:cs typeface="Times New Roman" panose="02020603050405020304" pitchFamily="18" charset="0"/>
              </a:rPr>
              <a:t>XO</a:t>
            </a:r>
            <a:r>
              <a:rPr lang="sr-Cyrl-CS" sz="2800" b="1" dirty="0">
                <a:latin typeface="Times New Roman" panose="02020603050405020304" pitchFamily="18" charset="0"/>
                <a:cs typeface="Times New Roman" panose="02020603050405020304" pitchFamily="18" charset="0"/>
              </a:rPr>
              <a:t> инхибитори</a:t>
            </a:r>
            <a:endParaRPr lang="en-US"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90470948"/>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295400"/>
            <a:ext cx="9144000" cy="5562600"/>
          </a:xfrm>
        </p:spPr>
        <p:txBody>
          <a:bodyPr>
            <a:normAutofit fontScale="85000" lnSpcReduction="10000"/>
          </a:bodyPr>
          <a:lstStyle/>
          <a:p>
            <a:r>
              <a:rPr lang="sr-Cyrl-RS" dirty="0">
                <a:latin typeface="Times New Roman" panose="02020603050405020304" pitchFamily="18" charset="0"/>
                <a:cs typeface="Times New Roman" panose="02020603050405020304" pitchFamily="18" charset="0"/>
              </a:rPr>
              <a:t>Постоје две врсте инхибитора ксантин оксидазе. </a:t>
            </a:r>
            <a:endParaRPr lang="sr-Cyrl-RS" dirty="0" smtClean="0">
              <a:latin typeface="Times New Roman" panose="02020603050405020304" pitchFamily="18" charset="0"/>
              <a:cs typeface="Times New Roman" panose="02020603050405020304" pitchFamily="18" charset="0"/>
            </a:endParaRPr>
          </a:p>
          <a:p>
            <a:r>
              <a:rPr lang="sr-Cyrl-RS" dirty="0" smtClean="0">
                <a:latin typeface="Times New Roman" panose="02020603050405020304" pitchFamily="18" charset="0"/>
                <a:cs typeface="Times New Roman" panose="02020603050405020304" pitchFamily="18" charset="0"/>
              </a:rPr>
              <a:t>У </a:t>
            </a:r>
            <a:r>
              <a:rPr lang="sr-Cyrl-RS" dirty="0">
                <a:latin typeface="Times New Roman" panose="02020603050405020304" pitchFamily="18" charset="0"/>
                <a:cs typeface="Times New Roman" panose="02020603050405020304" pitchFamily="18" charset="0"/>
              </a:rPr>
              <a:t>првој групи су лекови који су означени као </a:t>
            </a:r>
            <a:r>
              <a:rPr lang="sr-Cyrl-RS" b="1" dirty="0">
                <a:latin typeface="Times New Roman" panose="02020603050405020304" pitchFamily="18" charset="0"/>
                <a:cs typeface="Times New Roman" panose="02020603050405020304" pitchFamily="18" charset="0"/>
              </a:rPr>
              <a:t>аналози пурина</a:t>
            </a:r>
            <a:r>
              <a:rPr lang="sr-Cyrl-RS" dirty="0">
                <a:latin typeface="Times New Roman" panose="02020603050405020304" pitchFamily="18" charset="0"/>
                <a:cs typeface="Times New Roman" panose="02020603050405020304" pitchFamily="18" charset="0"/>
              </a:rPr>
              <a:t>. У ову групу сврставају се: </a:t>
            </a:r>
            <a:r>
              <a:rPr lang="sr-Cyrl-RS" b="1" dirty="0">
                <a:latin typeface="Times New Roman" panose="02020603050405020304" pitchFamily="18" charset="0"/>
                <a:cs typeface="Times New Roman" panose="02020603050405020304" pitchFamily="18" charset="0"/>
              </a:rPr>
              <a:t>алопуринол</a:t>
            </a:r>
            <a:r>
              <a:rPr lang="sr-Cyrl-RS" dirty="0">
                <a:latin typeface="Times New Roman" panose="02020603050405020304" pitchFamily="18" charset="0"/>
                <a:cs typeface="Times New Roman" panose="02020603050405020304" pitchFamily="18" charset="0"/>
              </a:rPr>
              <a:t>, </a:t>
            </a:r>
            <a:r>
              <a:rPr lang="sr-Cyrl-RS" b="1" dirty="0">
                <a:latin typeface="Times New Roman" panose="02020603050405020304" pitchFamily="18" charset="0"/>
                <a:cs typeface="Times New Roman" panose="02020603050405020304" pitchFamily="18" charset="0"/>
              </a:rPr>
              <a:t>оксипуринол</a:t>
            </a:r>
            <a:r>
              <a:rPr lang="sr-Cyrl-RS" dirty="0">
                <a:latin typeface="Times New Roman" panose="02020603050405020304" pitchFamily="18" charset="0"/>
                <a:cs typeface="Times New Roman" panose="02020603050405020304" pitchFamily="18" charset="0"/>
              </a:rPr>
              <a:t> и </a:t>
            </a:r>
            <a:r>
              <a:rPr lang="sr-Cyrl-RS" b="1" dirty="0">
                <a:latin typeface="Times New Roman" panose="02020603050405020304" pitchFamily="18" charset="0"/>
                <a:cs typeface="Times New Roman" panose="02020603050405020304" pitchFamily="18" charset="0"/>
              </a:rPr>
              <a:t>тизопурин</a:t>
            </a:r>
            <a:r>
              <a:rPr lang="sr-Cyrl-RS" dirty="0">
                <a:latin typeface="Times New Roman" panose="02020603050405020304" pitchFamily="18" charset="0"/>
                <a:cs typeface="Times New Roman" panose="02020603050405020304" pitchFamily="18" charset="0"/>
              </a:rPr>
              <a:t>. </a:t>
            </a:r>
            <a:endParaRPr lang="en-US" dirty="0">
              <a:latin typeface="Times New Roman" panose="02020603050405020304" pitchFamily="18" charset="0"/>
              <a:cs typeface="Times New Roman" panose="02020603050405020304" pitchFamily="18" charset="0"/>
            </a:endParaRPr>
          </a:p>
          <a:p>
            <a:r>
              <a:rPr lang="sr-Cyrl-RS" dirty="0">
                <a:latin typeface="Times New Roman" panose="02020603050405020304" pitchFamily="18" charset="0"/>
                <a:cs typeface="Times New Roman" panose="02020603050405020304" pitchFamily="18" charset="0"/>
              </a:rPr>
              <a:t>Другој групи лекова припадају </a:t>
            </a:r>
            <a:r>
              <a:rPr lang="sr-Cyrl-RS" b="1" dirty="0">
                <a:latin typeface="Times New Roman" panose="02020603050405020304" pitchFamily="18" charset="0"/>
                <a:cs typeface="Times New Roman" panose="02020603050405020304" pitchFamily="18" charset="0"/>
              </a:rPr>
              <a:t>фебуксостат</a:t>
            </a:r>
            <a:r>
              <a:rPr lang="sr-Cyrl-RS" dirty="0">
                <a:latin typeface="Times New Roman" panose="02020603050405020304" pitchFamily="18" charset="0"/>
                <a:cs typeface="Times New Roman" panose="02020603050405020304" pitchFamily="18" charset="0"/>
              </a:rPr>
              <a:t>, </a:t>
            </a:r>
            <a:r>
              <a:rPr lang="sr-Cyrl-RS" b="1" dirty="0">
                <a:latin typeface="Times New Roman" panose="02020603050405020304" pitchFamily="18" charset="0"/>
                <a:cs typeface="Times New Roman" panose="02020603050405020304" pitchFamily="18" charset="0"/>
              </a:rPr>
              <a:t>топирокстат </a:t>
            </a:r>
            <a:r>
              <a:rPr lang="sr-Cyrl-RS" dirty="0">
                <a:latin typeface="Times New Roman" panose="02020603050405020304" pitchFamily="18" charset="0"/>
                <a:cs typeface="Times New Roman" panose="02020603050405020304" pitchFamily="18" charset="0"/>
              </a:rPr>
              <a:t>и </a:t>
            </a:r>
            <a:r>
              <a:rPr lang="sr-Cyrl-RS" b="1" dirty="0">
                <a:latin typeface="Times New Roman" panose="02020603050405020304" pitchFamily="18" charset="0"/>
                <a:cs typeface="Times New Roman" panose="02020603050405020304" pitchFamily="18" charset="0"/>
              </a:rPr>
              <a:t>инозитоли </a:t>
            </a:r>
            <a:r>
              <a:rPr lang="sr-Cyrl-RS" dirty="0">
                <a:latin typeface="Times New Roman" panose="02020603050405020304" pitchFamily="18" charset="0"/>
                <a:cs typeface="Times New Roman" panose="02020603050405020304" pitchFamily="18" charset="0"/>
              </a:rPr>
              <a:t>(</a:t>
            </a:r>
            <a:r>
              <a:rPr lang="sr-Cyrl-RS" b="1" dirty="0">
                <a:latin typeface="Times New Roman" panose="02020603050405020304" pitchFamily="18" charset="0"/>
                <a:cs typeface="Times New Roman" panose="02020603050405020304" pitchFamily="18" charset="0"/>
              </a:rPr>
              <a:t>фитична киселина </a:t>
            </a:r>
            <a:r>
              <a:rPr lang="sr-Cyrl-RS" dirty="0">
                <a:latin typeface="Times New Roman" panose="02020603050405020304" pitchFamily="18" charset="0"/>
                <a:cs typeface="Times New Roman" panose="02020603050405020304" pitchFamily="18" charset="0"/>
              </a:rPr>
              <a:t>и </a:t>
            </a:r>
            <a:r>
              <a:rPr lang="sr-Cyrl-RS" b="1" dirty="0">
                <a:latin typeface="Times New Roman" panose="02020603050405020304" pitchFamily="18" charset="0"/>
                <a:cs typeface="Times New Roman" panose="02020603050405020304" pitchFamily="18" charset="0"/>
              </a:rPr>
              <a:t>мио-инозитол</a:t>
            </a:r>
            <a:r>
              <a:rPr lang="sr-Cyrl-RS" dirty="0">
                <a:latin typeface="Times New Roman" panose="02020603050405020304" pitchFamily="18" charset="0"/>
                <a:cs typeface="Times New Roman" panose="02020603050405020304" pitchFamily="18" charset="0"/>
              </a:rPr>
              <a:t>). </a:t>
            </a:r>
            <a:endParaRPr lang="sr-Cyrl-RS" dirty="0" smtClean="0">
              <a:latin typeface="Times New Roman" panose="02020603050405020304" pitchFamily="18" charset="0"/>
              <a:cs typeface="Times New Roman" panose="02020603050405020304" pitchFamily="18" charset="0"/>
            </a:endParaRPr>
          </a:p>
          <a:p>
            <a:r>
              <a:rPr lang="sr-Cyrl-RS" dirty="0">
                <a:latin typeface="Times New Roman" panose="02020603050405020304" pitchFamily="18" charset="0"/>
                <a:cs typeface="Times New Roman" panose="02020603050405020304" pitchFamily="18" charset="0"/>
              </a:rPr>
              <a:t>Експериментално је показано да бројни природни препарати имају функцију инхибитора ксантин </a:t>
            </a:r>
            <a:r>
              <a:rPr lang="sr-Cyrl-RS" dirty="0" smtClean="0">
                <a:latin typeface="Times New Roman" panose="02020603050405020304" pitchFamily="18" charset="0"/>
                <a:cs typeface="Times New Roman" panose="02020603050405020304" pitchFamily="18" charset="0"/>
              </a:rPr>
              <a:t>оксидазе; три </a:t>
            </a:r>
            <a:r>
              <a:rPr lang="sr-Cyrl-RS" dirty="0">
                <a:latin typeface="Times New Roman" panose="02020603050405020304" pitchFamily="18" charset="0"/>
                <a:cs typeface="Times New Roman" panose="02020603050405020304" pitchFamily="18" charset="0"/>
              </a:rPr>
              <a:t>флавоноида који су садржани у воћу и поврћу: </a:t>
            </a:r>
            <a:endParaRPr lang="sr-Cyrl-RS" dirty="0" smtClean="0">
              <a:latin typeface="Times New Roman" panose="02020603050405020304" pitchFamily="18" charset="0"/>
              <a:cs typeface="Times New Roman" panose="02020603050405020304" pitchFamily="18" charset="0"/>
            </a:endParaRPr>
          </a:p>
          <a:p>
            <a:pPr lvl="1"/>
            <a:r>
              <a:rPr lang="sr-Cyrl-RS" dirty="0" smtClean="0">
                <a:latin typeface="Times New Roman" panose="02020603050405020304" pitchFamily="18" charset="0"/>
                <a:cs typeface="Times New Roman" panose="02020603050405020304" pitchFamily="18" charset="0"/>
              </a:rPr>
              <a:t>флавонол </a:t>
            </a:r>
            <a:r>
              <a:rPr lang="sr-Cyrl-RS" b="1" dirty="0">
                <a:latin typeface="Times New Roman" panose="02020603050405020304" pitchFamily="18" charset="0"/>
                <a:cs typeface="Times New Roman" panose="02020603050405020304" pitchFamily="18" charset="0"/>
              </a:rPr>
              <a:t>кемпферол</a:t>
            </a:r>
            <a:r>
              <a:rPr lang="sr-Cyrl-RS" dirty="0">
                <a:latin typeface="Times New Roman" panose="02020603050405020304" pitchFamily="18" charset="0"/>
                <a:cs typeface="Times New Roman" panose="02020603050405020304" pitchFamily="18" charset="0"/>
              </a:rPr>
              <a:t> (</a:t>
            </a:r>
            <a:r>
              <a:rPr lang="sr-Cyrl-RS" i="1" dirty="0">
                <a:latin typeface="Times New Roman" panose="02020603050405020304" pitchFamily="18" charset="0"/>
                <a:cs typeface="Times New Roman" panose="02020603050405020304" pitchFamily="18" charset="0"/>
              </a:rPr>
              <a:t>kaempferol</a:t>
            </a:r>
            <a:r>
              <a:rPr lang="sr-Cyrl-RS" dirty="0">
                <a:latin typeface="Times New Roman" panose="02020603050405020304" pitchFamily="18" charset="0"/>
                <a:cs typeface="Times New Roman" panose="02020603050405020304" pitchFamily="18" charset="0"/>
              </a:rPr>
              <a:t>), </a:t>
            </a:r>
            <a:endParaRPr lang="sr-Cyrl-RS" dirty="0" smtClean="0">
              <a:latin typeface="Times New Roman" panose="02020603050405020304" pitchFamily="18" charset="0"/>
              <a:cs typeface="Times New Roman" panose="02020603050405020304" pitchFamily="18" charset="0"/>
            </a:endParaRPr>
          </a:p>
          <a:p>
            <a:pPr lvl="1"/>
            <a:r>
              <a:rPr lang="sr-Cyrl-RS" dirty="0" smtClean="0">
                <a:latin typeface="Times New Roman" panose="02020603050405020304" pitchFamily="18" charset="0"/>
                <a:cs typeface="Times New Roman" panose="02020603050405020304" pitchFamily="18" charset="0"/>
              </a:rPr>
              <a:t>полифенол </a:t>
            </a:r>
            <a:r>
              <a:rPr lang="sr-Cyrl-RS" b="1" dirty="0">
                <a:latin typeface="Times New Roman" panose="02020603050405020304" pitchFamily="18" charset="0"/>
                <a:cs typeface="Times New Roman" panose="02020603050405020304" pitchFamily="18" charset="0"/>
              </a:rPr>
              <a:t>мирицетин</a:t>
            </a:r>
            <a:r>
              <a:rPr lang="sr-Cyrl-RS" dirty="0">
                <a:latin typeface="Times New Roman" panose="02020603050405020304" pitchFamily="18" charset="0"/>
                <a:cs typeface="Times New Roman" panose="02020603050405020304" pitchFamily="18" charset="0"/>
              </a:rPr>
              <a:t> (</a:t>
            </a:r>
            <a:r>
              <a:rPr lang="sr-Cyrl-RS" i="1" dirty="0">
                <a:latin typeface="Times New Roman" panose="02020603050405020304" pitchFamily="18" charset="0"/>
                <a:cs typeface="Times New Roman" panose="02020603050405020304" pitchFamily="18" charset="0"/>
              </a:rPr>
              <a:t>myricetin</a:t>
            </a:r>
            <a:r>
              <a:rPr lang="sr-Cyrl-RS" dirty="0">
                <a:latin typeface="Times New Roman" panose="02020603050405020304" pitchFamily="18" charset="0"/>
                <a:cs typeface="Times New Roman" panose="02020603050405020304" pitchFamily="18" charset="0"/>
              </a:rPr>
              <a:t>) и </a:t>
            </a:r>
            <a:endParaRPr lang="sr-Cyrl-RS" dirty="0" smtClean="0">
              <a:latin typeface="Times New Roman" panose="02020603050405020304" pitchFamily="18" charset="0"/>
              <a:cs typeface="Times New Roman" panose="02020603050405020304" pitchFamily="18" charset="0"/>
            </a:endParaRPr>
          </a:p>
          <a:p>
            <a:pPr lvl="1"/>
            <a:r>
              <a:rPr lang="sr-Cyrl-RS" b="1" dirty="0" smtClean="0">
                <a:latin typeface="Times New Roman" panose="02020603050405020304" pitchFamily="18" charset="0"/>
                <a:cs typeface="Times New Roman" panose="02020603050405020304" pitchFamily="18" charset="0"/>
              </a:rPr>
              <a:t>кверцетин</a:t>
            </a:r>
            <a:r>
              <a:rPr lang="sr-Cyrl-RS" dirty="0" smtClean="0">
                <a:latin typeface="Times New Roman" panose="02020603050405020304" pitchFamily="18" charset="0"/>
                <a:cs typeface="Times New Roman" panose="02020603050405020304" pitchFamily="18" charset="0"/>
              </a:rPr>
              <a:t> </a:t>
            </a:r>
            <a:r>
              <a:rPr lang="sr-Cyrl-RS" dirty="0">
                <a:latin typeface="Times New Roman" panose="02020603050405020304" pitchFamily="18" charset="0"/>
                <a:cs typeface="Times New Roman" panose="02020603050405020304" pitchFamily="18" charset="0"/>
              </a:rPr>
              <a:t>(</a:t>
            </a:r>
            <a:r>
              <a:rPr lang="sr-Cyrl-RS" i="1" dirty="0">
                <a:latin typeface="Times New Roman" panose="02020603050405020304" pitchFamily="18" charset="0"/>
                <a:cs typeface="Times New Roman" panose="02020603050405020304" pitchFamily="18" charset="0"/>
              </a:rPr>
              <a:t>quercetin</a:t>
            </a:r>
            <a:r>
              <a:rPr lang="sr-Cyrl-RS" dirty="0">
                <a:latin typeface="Times New Roman" panose="02020603050405020304" pitchFamily="18" charset="0"/>
                <a:cs typeface="Times New Roman" panose="02020603050405020304" pitchFamily="18" charset="0"/>
              </a:rPr>
              <a:t>), биљни флавонол из групе полифенола.</a:t>
            </a:r>
            <a:endParaRPr lang="en-US" dirty="0">
              <a:latin typeface="Times New Roman" panose="02020603050405020304" pitchFamily="18" charset="0"/>
              <a:cs typeface="Times New Roman" panose="02020603050405020304" pitchFamily="18" charset="0"/>
            </a:endParaRPr>
          </a:p>
        </p:txBody>
      </p:sp>
      <p:sp>
        <p:nvSpPr>
          <p:cNvPr id="4" name="Title 1"/>
          <p:cNvSpPr>
            <a:spLocks noGrp="1"/>
          </p:cNvSpPr>
          <p:nvPr>
            <p:ph type="title"/>
          </p:nvPr>
        </p:nvSpPr>
        <p:spPr>
          <a:xfrm>
            <a:off x="0" y="274638"/>
            <a:ext cx="9144000" cy="792162"/>
          </a:xfrm>
        </p:spPr>
        <p:txBody>
          <a:bodyPr>
            <a:noAutofit/>
          </a:bodyPr>
          <a:lstStyle/>
          <a:p>
            <a:pPr algn="l"/>
            <a:r>
              <a:rPr lang="sr-Cyrl-CS" sz="2800" b="1" dirty="0">
                <a:latin typeface="Times New Roman" panose="02020603050405020304" pitchFamily="18" charset="0"/>
                <a:cs typeface="Times New Roman" panose="02020603050405020304" pitchFamily="18" charset="0"/>
              </a:rPr>
              <a:t>Инхибитори ксантин оксидазе, </a:t>
            </a:r>
            <a:r>
              <a:rPr lang="sr-Cyrl-CS" sz="2800" b="1" i="1" dirty="0">
                <a:latin typeface="Times New Roman" panose="02020603050405020304" pitchFamily="18" charset="0"/>
                <a:cs typeface="Times New Roman" panose="02020603050405020304" pitchFamily="18" charset="0"/>
              </a:rPr>
              <a:t>XO</a:t>
            </a:r>
            <a:r>
              <a:rPr lang="sr-Cyrl-CS" sz="2800" b="1" dirty="0">
                <a:latin typeface="Times New Roman" panose="02020603050405020304" pitchFamily="18" charset="0"/>
                <a:cs typeface="Times New Roman" panose="02020603050405020304" pitchFamily="18" charset="0"/>
              </a:rPr>
              <a:t> инхибитори</a:t>
            </a:r>
            <a:endParaRPr lang="en-US"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33233466"/>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sr-Cyrl-RS" sz="2800" b="1" dirty="0" smtClean="0">
                <a:latin typeface="Times New Roman" panose="02020603050405020304" pitchFamily="18" charset="0"/>
                <a:cs typeface="Times New Roman" panose="02020603050405020304" pitchFamily="18" charset="0"/>
              </a:rPr>
              <a:t>Гихт (</a:t>
            </a:r>
            <a:r>
              <a:rPr lang="en-US" sz="2800" b="1" i="1" dirty="0" smtClean="0">
                <a:latin typeface="Times New Roman" panose="02020603050405020304" pitchFamily="18" charset="0"/>
                <a:cs typeface="Times New Roman" panose="02020603050405020304" pitchFamily="18" charset="0"/>
              </a:rPr>
              <a:t>Arthritis </a:t>
            </a:r>
            <a:r>
              <a:rPr lang="en-US" sz="2800" b="1" i="1" dirty="0" err="1" smtClean="0">
                <a:latin typeface="Times New Roman" panose="02020603050405020304" pitchFamily="18" charset="0"/>
                <a:cs typeface="Times New Roman" panose="02020603050405020304" pitchFamily="18" charset="0"/>
              </a:rPr>
              <a:t>urica</a:t>
            </a:r>
            <a:r>
              <a:rPr lang="en-US" sz="2800" b="1" dirty="0" smtClean="0">
                <a:latin typeface="Times New Roman" panose="02020603050405020304" pitchFamily="18" charset="0"/>
                <a:cs typeface="Times New Roman" panose="02020603050405020304" pitchFamily="18" charset="0"/>
              </a:rPr>
              <a:t>) </a:t>
            </a:r>
            <a:endParaRPr lang="en-US" sz="28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rmAutofit fontScale="85000" lnSpcReduction="10000"/>
          </a:bodyPr>
          <a:lstStyle/>
          <a:p>
            <a:r>
              <a:rPr lang="ru-RU" sz="2000" dirty="0" smtClean="0">
                <a:latin typeface="Times New Roman" panose="02020603050405020304" pitchFamily="18" charset="0"/>
                <a:cs typeface="Times New Roman" panose="02020603050405020304" pitchFamily="18" charset="0"/>
              </a:rPr>
              <a:t>Хиперурикемија представља главни фактор ризика за настанак гихта, који ће се развити код око 10-20% особа са дијагностикованом хиперурикемијом. </a:t>
            </a:r>
          </a:p>
          <a:p>
            <a:r>
              <a:rPr lang="ru-RU" sz="2000" dirty="0">
                <a:latin typeface="Times New Roman" panose="02020603050405020304" pitchFamily="18" charset="0"/>
                <a:cs typeface="Times New Roman" panose="02020603050405020304" pitchFamily="18" charset="0"/>
              </a:rPr>
              <a:t>П</a:t>
            </a:r>
            <a:r>
              <a:rPr lang="ru-RU" sz="2000" dirty="0" smtClean="0">
                <a:latin typeface="Times New Roman" panose="02020603050405020304" pitchFamily="18" charset="0"/>
                <a:cs typeface="Times New Roman" panose="02020603050405020304" pitchFamily="18" charset="0"/>
              </a:rPr>
              <a:t>редставља најчешћи облик инфламаторне болести зглобова која настаје услед интра- и/или периартикуларног таложења кристала мононатријум-урата, а која има потенцијал да се реши уз примену прилично једноставног фармаколошког третмана. </a:t>
            </a:r>
          </a:p>
          <a:p>
            <a:r>
              <a:rPr lang="ru-RU" sz="2000" dirty="0" smtClean="0">
                <a:latin typeface="Times New Roman" panose="02020603050405020304" pitchFamily="18" charset="0"/>
                <a:cs typeface="Times New Roman" panose="02020603050405020304" pitchFamily="18" charset="0"/>
              </a:rPr>
              <a:t>Остали фактори ризика за настанак гихта су идентични факторима ризика за настанак хиперурикемије и обухватају постојање коморбидитета (метаболички синдром, хипертензија, дијабетес мелитус), припадност одређеним етничким групама, повећано конзумирање меса и заслађених пића, као и примену неких лекова. </a:t>
            </a:r>
          </a:p>
          <a:p>
            <a:r>
              <a:rPr lang="ru-RU" sz="2000" dirty="0" smtClean="0">
                <a:latin typeface="Times New Roman" panose="02020603050405020304" pitchFamily="18" charset="0"/>
                <a:cs typeface="Times New Roman" panose="02020603050405020304" pitchFamily="18" charset="0"/>
              </a:rPr>
              <a:t>Уколико се посматра развој болести према стадијумима, разликују се четири фазе:</a:t>
            </a:r>
          </a:p>
          <a:p>
            <a:pPr marL="0" indent="0">
              <a:buNone/>
            </a:pPr>
            <a:r>
              <a:rPr lang="ru-RU" sz="2000" dirty="0" smtClean="0">
                <a:latin typeface="Times New Roman" panose="02020603050405020304" pitchFamily="18" charset="0"/>
                <a:cs typeface="Times New Roman" panose="02020603050405020304" pitchFamily="18" charset="0"/>
              </a:rPr>
              <a:t>-настанак хиперурикемије;</a:t>
            </a:r>
          </a:p>
          <a:p>
            <a:pPr marL="0" indent="0">
              <a:buNone/>
            </a:pPr>
            <a:r>
              <a:rPr lang="ru-RU" sz="2000" dirty="0" smtClean="0">
                <a:latin typeface="Times New Roman" panose="02020603050405020304" pitchFamily="18" charset="0"/>
                <a:cs typeface="Times New Roman" panose="02020603050405020304" pitchFamily="18" charset="0"/>
              </a:rPr>
              <a:t>-депозиција кристала мононатријум-урата;</a:t>
            </a:r>
          </a:p>
          <a:p>
            <a:pPr marL="0" indent="0">
              <a:buNone/>
            </a:pPr>
            <a:r>
              <a:rPr lang="ru-RU" sz="2000" dirty="0" smtClean="0">
                <a:latin typeface="Times New Roman" panose="02020603050405020304" pitchFamily="18" charset="0"/>
                <a:cs typeface="Times New Roman" panose="02020603050405020304" pitchFamily="18" charset="0"/>
              </a:rPr>
              <a:t>-развој акутног инфламаторног одговора на настале депозите;</a:t>
            </a:r>
          </a:p>
          <a:p>
            <a:pPr marL="0" indent="0">
              <a:buNone/>
            </a:pPr>
            <a:r>
              <a:rPr lang="ru-RU" sz="2000" dirty="0" smtClean="0">
                <a:latin typeface="Times New Roman" panose="02020603050405020304" pitchFamily="18" charset="0"/>
                <a:cs typeface="Times New Roman" panose="02020603050405020304" pitchFamily="18" charset="0"/>
              </a:rPr>
              <a:t>-настанак тофи, односно узнапредовале фазе болести. </a:t>
            </a:r>
            <a:endParaRPr lang="en-US"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0762891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ru-RU" sz="2000" dirty="0" smtClean="0">
                <a:latin typeface="Times New Roman" panose="02020603050405020304" pitchFamily="18" charset="0"/>
                <a:cs typeface="Times New Roman" panose="02020603050405020304" pitchFamily="18" charset="0"/>
              </a:rPr>
              <a:t>Примарна клиничка манифестација гихта најчешће представља акутни упални процес који захвата периферне мале зглобне структуре. </a:t>
            </a:r>
          </a:p>
          <a:p>
            <a:r>
              <a:rPr lang="ru-RU" sz="2000" dirty="0" smtClean="0">
                <a:latin typeface="Times New Roman" panose="02020603050405020304" pitchFamily="18" charset="0"/>
                <a:cs typeface="Times New Roman" panose="02020603050405020304" pitchFamily="18" charset="0"/>
              </a:rPr>
              <a:t>Најчешће је иницијално захваћен први метатарзофалангеални зглоб ножног палца (асиметрично), а ретко други мањи зглобови стопала, скочни зглоб или колено.</a:t>
            </a:r>
          </a:p>
          <a:p>
            <a:r>
              <a:rPr lang="sr-Cyrl-RS" sz="2000" dirty="0">
                <a:latin typeface="Times New Roman" panose="02020603050405020304" pitchFamily="18" charset="0"/>
                <a:cs typeface="Times New Roman" panose="02020603050405020304" pitchFamily="18" charset="0"/>
              </a:rPr>
              <a:t>Подручје под упалом је ограничено и карактерише га јак еритем, изразити бол (интензиван чак и при најблажем контакту) и оток.</a:t>
            </a:r>
            <a:endParaRPr lang="ru-RU" sz="2000" dirty="0" smtClean="0">
              <a:latin typeface="Times New Roman" panose="02020603050405020304" pitchFamily="18" charset="0"/>
              <a:cs typeface="Times New Roman" panose="02020603050405020304" pitchFamily="18" charset="0"/>
            </a:endParaRPr>
          </a:p>
          <a:p>
            <a:r>
              <a:rPr lang="ru-RU" sz="2000" dirty="0" smtClean="0">
                <a:latin typeface="Times New Roman" panose="02020603050405020304" pitchFamily="18" charset="0"/>
                <a:cs typeface="Times New Roman" panose="02020603050405020304" pitchFamily="18" charset="0"/>
              </a:rPr>
              <a:t>Након 5-10 дана процес може самостало да се повуче, што се манифестује смањењем бола и отока, али и перутањем коже у тој регији, док се у одређеном временском интервалу очекује поновни напад. </a:t>
            </a:r>
          </a:p>
          <a:p>
            <a:r>
              <a:rPr lang="ru-RU" sz="2000" dirty="0">
                <a:latin typeface="Times New Roman" panose="02020603050405020304" pitchFamily="18" charset="0"/>
                <a:cs typeface="Times New Roman" panose="02020603050405020304" pitchFamily="18" charset="0"/>
              </a:rPr>
              <a:t>К</a:t>
            </a:r>
            <a:r>
              <a:rPr lang="ru-RU" sz="2000" dirty="0" smtClean="0">
                <a:latin typeface="Times New Roman" panose="02020603050405020304" pitchFamily="18" charset="0"/>
                <a:cs typeface="Times New Roman" panose="02020603050405020304" pitchFamily="18" charset="0"/>
              </a:rPr>
              <a:t>ада се без постављања дијагнозе и адекватног третмана више пута понове напади гихта уследиће оштећење зглобне структуре.</a:t>
            </a:r>
            <a:endParaRPr lang="en-US" sz="2000" dirty="0">
              <a:latin typeface="Times New Roman" panose="02020603050405020304" pitchFamily="18" charset="0"/>
              <a:cs typeface="Times New Roman" panose="02020603050405020304" pitchFamily="18" charset="0"/>
            </a:endParaRPr>
          </a:p>
        </p:txBody>
      </p:sp>
      <p:sp>
        <p:nvSpPr>
          <p:cNvPr id="4" name="Title 1"/>
          <p:cNvSpPr>
            <a:spLocks noGrp="1"/>
          </p:cNvSpPr>
          <p:nvPr>
            <p:ph type="title"/>
          </p:nvPr>
        </p:nvSpPr>
        <p:spPr/>
        <p:txBody>
          <a:bodyPr>
            <a:normAutofit/>
          </a:bodyPr>
          <a:lstStyle/>
          <a:p>
            <a:pPr algn="l"/>
            <a:r>
              <a:rPr lang="sr-Cyrl-RS" sz="2800" b="1" dirty="0" smtClean="0">
                <a:latin typeface="Times New Roman" panose="02020603050405020304" pitchFamily="18" charset="0"/>
                <a:cs typeface="Times New Roman" panose="02020603050405020304" pitchFamily="18" charset="0"/>
              </a:rPr>
              <a:t>Гихт (</a:t>
            </a:r>
            <a:r>
              <a:rPr lang="en-US" sz="2800" b="1" i="1" dirty="0" smtClean="0">
                <a:latin typeface="Times New Roman" panose="02020603050405020304" pitchFamily="18" charset="0"/>
                <a:cs typeface="Times New Roman" panose="02020603050405020304" pitchFamily="18" charset="0"/>
              </a:rPr>
              <a:t>Arthritis </a:t>
            </a:r>
            <a:r>
              <a:rPr lang="en-US" sz="2800" b="1" i="1" dirty="0" err="1" smtClean="0">
                <a:latin typeface="Times New Roman" panose="02020603050405020304" pitchFamily="18" charset="0"/>
                <a:cs typeface="Times New Roman" panose="02020603050405020304" pitchFamily="18" charset="0"/>
              </a:rPr>
              <a:t>urica</a:t>
            </a:r>
            <a:r>
              <a:rPr lang="en-US" sz="2800" b="1" dirty="0" smtClean="0">
                <a:latin typeface="Times New Roman" panose="02020603050405020304" pitchFamily="18" charset="0"/>
                <a:cs typeface="Times New Roman" panose="02020603050405020304" pitchFamily="18" charset="0"/>
              </a:rPr>
              <a:t>)</a:t>
            </a:r>
            <a:r>
              <a:rPr lang="sr-Cyrl-RS" sz="2800" b="1" dirty="0" smtClean="0">
                <a:latin typeface="Times New Roman" panose="02020603050405020304" pitchFamily="18" charset="0"/>
                <a:cs typeface="Times New Roman" panose="02020603050405020304" pitchFamily="18" charset="0"/>
              </a:rPr>
              <a:t>-клиничке манифестације</a:t>
            </a:r>
            <a:r>
              <a:rPr lang="en-US" sz="2800" b="1" dirty="0" smtClean="0">
                <a:latin typeface="Times New Roman" panose="02020603050405020304" pitchFamily="18" charset="0"/>
                <a:cs typeface="Times New Roman" panose="02020603050405020304" pitchFamily="18" charset="0"/>
              </a:rPr>
              <a:t> </a:t>
            </a:r>
            <a:endParaRPr lang="en-US" sz="28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319877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206829"/>
            <a:ext cx="7772400" cy="533400"/>
          </a:xfrm>
        </p:spPr>
        <p:txBody>
          <a:bodyPr>
            <a:normAutofit fontScale="90000"/>
          </a:bodyPr>
          <a:lstStyle/>
          <a:p>
            <a:pPr algn="l"/>
            <a:r>
              <a:rPr lang="en-US" dirty="0"/>
              <a:t>	</a:t>
            </a:r>
            <a:r>
              <a:rPr lang="sr-Cyrl-RS" sz="3100" dirty="0">
                <a:latin typeface="Times New Roman" panose="02020603050405020304" pitchFamily="18" charset="0"/>
                <a:cs typeface="Times New Roman" panose="02020603050405020304" pitchFamily="18" charset="0"/>
              </a:rPr>
              <a:t>-</a:t>
            </a:r>
            <a:r>
              <a:rPr lang="en-US" sz="2200" b="1" dirty="0" err="1" smtClean="0">
                <a:latin typeface="Times New Roman" panose="02020603050405020304" pitchFamily="18" charset="0"/>
                <a:cs typeface="Times New Roman" panose="02020603050405020304" pitchFamily="18" charset="0"/>
              </a:rPr>
              <a:t>фактори</a:t>
            </a:r>
            <a:r>
              <a:rPr lang="en-US" sz="2200" b="1" dirty="0" smtClean="0">
                <a:latin typeface="Times New Roman" panose="02020603050405020304" pitchFamily="18" charset="0"/>
                <a:cs typeface="Times New Roman" panose="02020603050405020304" pitchFamily="18" charset="0"/>
              </a:rPr>
              <a:t> </a:t>
            </a:r>
            <a:r>
              <a:rPr lang="en-US" sz="2200" b="1" dirty="0" err="1">
                <a:latin typeface="Times New Roman" panose="02020603050405020304" pitchFamily="18" charset="0"/>
                <a:cs typeface="Times New Roman" panose="02020603050405020304" pitchFamily="18" charset="0"/>
              </a:rPr>
              <a:t>ризика</a:t>
            </a:r>
            <a:r>
              <a:rPr lang="en-US" sz="2200" b="1" dirty="0">
                <a:latin typeface="Times New Roman" panose="02020603050405020304" pitchFamily="18" charset="0"/>
                <a:cs typeface="Times New Roman" panose="02020603050405020304" pitchFamily="18" charset="0"/>
              </a:rPr>
              <a:t> </a:t>
            </a:r>
            <a:r>
              <a:rPr lang="en-US" sz="2200" b="1" dirty="0" err="1">
                <a:latin typeface="Times New Roman" panose="02020603050405020304" pitchFamily="18" charset="0"/>
                <a:cs typeface="Times New Roman" panose="02020603050405020304" pitchFamily="18" charset="0"/>
              </a:rPr>
              <a:t>за</a:t>
            </a:r>
            <a:r>
              <a:rPr lang="en-US" sz="2200" b="1" dirty="0">
                <a:latin typeface="Times New Roman" panose="02020603050405020304" pitchFamily="18" charset="0"/>
                <a:cs typeface="Times New Roman" panose="02020603050405020304" pitchFamily="18" charset="0"/>
              </a:rPr>
              <a:t> </a:t>
            </a:r>
            <a:r>
              <a:rPr lang="en-US" sz="2200" b="1" dirty="0" err="1">
                <a:latin typeface="Times New Roman" panose="02020603050405020304" pitchFamily="18" charset="0"/>
                <a:cs typeface="Times New Roman" panose="02020603050405020304" pitchFamily="18" charset="0"/>
              </a:rPr>
              <a:t>настанак</a:t>
            </a:r>
            <a:r>
              <a:rPr lang="en-US" sz="2200" b="1" dirty="0">
                <a:latin typeface="Times New Roman" panose="02020603050405020304" pitchFamily="18" charset="0"/>
                <a:cs typeface="Times New Roman" panose="02020603050405020304" pitchFamily="18" charset="0"/>
              </a:rPr>
              <a:t> КВБ</a:t>
            </a:r>
            <a:r>
              <a:rPr lang="en-US" sz="3100" dirty="0">
                <a:latin typeface="Times New Roman" panose="02020603050405020304" pitchFamily="18" charset="0"/>
                <a:cs typeface="Times New Roman" panose="02020603050405020304" pitchFamily="18" charset="0"/>
              </a:rPr>
              <a:t/>
            </a:r>
            <a:br>
              <a:rPr lang="en-US" sz="3100" dirty="0">
                <a:latin typeface="Times New Roman" panose="02020603050405020304" pitchFamily="18" charset="0"/>
                <a:cs typeface="Times New Roman" panose="02020603050405020304" pitchFamily="18" charset="0"/>
              </a:rPr>
            </a:br>
            <a:endParaRPr lang="en-US" dirty="0">
              <a:latin typeface="Times New Roman" panose="02020603050405020304" pitchFamily="18" charset="0"/>
              <a:cs typeface="Times New Roman" panose="02020603050405020304" pitchFamily="18" charset="0"/>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787852289"/>
              </p:ext>
            </p:extLst>
          </p:nvPr>
        </p:nvGraphicFramePr>
        <p:xfrm>
          <a:off x="228600" y="5334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Box 4"/>
          <p:cNvSpPr txBox="1"/>
          <p:nvPr/>
        </p:nvSpPr>
        <p:spPr>
          <a:xfrm>
            <a:off x="1905000" y="5384677"/>
            <a:ext cx="5486400" cy="738664"/>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ru-RU" sz="1400" dirty="0" smtClean="0">
                <a:latin typeface="Times New Roman" panose="02020603050405020304" pitchFamily="18" charset="0"/>
                <a:cs typeface="Times New Roman" panose="02020603050405020304" pitchFamily="18" charset="0"/>
              </a:rPr>
              <a:t>-Атеросклероза је неизбежан процес у току самог процеса старења организма, односно одвија се од самог рођења, док стил живота диригује темпо њеног почетка и развоја. </a:t>
            </a:r>
            <a:endParaRPr lang="en-US"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040373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sr-Cyrl-RS" sz="2200" dirty="0">
                <a:latin typeface="Times New Roman" panose="02020603050405020304" pitchFamily="18" charset="0"/>
                <a:cs typeface="Times New Roman" panose="02020603050405020304" pitchFamily="18" charset="0"/>
              </a:rPr>
              <a:t>Акутни напад настаје изузетно брзо и потребно је применити адекватну антиинфламаторну и аналгетску (терапија против болова) терапију. Наведена терапија би обухватала примену:</a:t>
            </a:r>
            <a:endParaRPr lang="en-US" sz="2200" dirty="0">
              <a:latin typeface="Times New Roman" panose="02020603050405020304" pitchFamily="18" charset="0"/>
              <a:cs typeface="Times New Roman" panose="02020603050405020304" pitchFamily="18" charset="0"/>
            </a:endParaRPr>
          </a:p>
          <a:p>
            <a:pPr marL="0" indent="0">
              <a:buNone/>
            </a:pPr>
            <a:r>
              <a:rPr lang="sr-Cyrl-RS" sz="2200" dirty="0">
                <a:latin typeface="Times New Roman" panose="02020603050405020304" pitchFamily="18" charset="0"/>
                <a:cs typeface="Times New Roman" panose="02020603050405020304" pitchFamily="18" charset="0"/>
              </a:rPr>
              <a:t>- нестероидних антиинфламаторних лекова попут напроксена или диклофенака у адекватним дозама;</a:t>
            </a:r>
            <a:endParaRPr lang="en-US" sz="2200" dirty="0">
              <a:latin typeface="Times New Roman" panose="02020603050405020304" pitchFamily="18" charset="0"/>
              <a:cs typeface="Times New Roman" panose="02020603050405020304" pitchFamily="18" charset="0"/>
            </a:endParaRPr>
          </a:p>
          <a:p>
            <a:pPr marL="0" indent="0">
              <a:buNone/>
            </a:pPr>
            <a:r>
              <a:rPr lang="sr-Cyrl-RS" sz="2200" dirty="0">
                <a:latin typeface="Times New Roman" panose="02020603050405020304" pitchFamily="18" charset="0"/>
                <a:cs typeface="Times New Roman" panose="02020603050405020304" pitchFamily="18" charset="0"/>
              </a:rPr>
              <a:t>- примену кортикостероида (када примена претходно поменуте групе није довољно ефикасна) у циљу не само антиинфламаторног, већ и постизања имуномодулаторног и антиедематозног дејства;</a:t>
            </a:r>
            <a:endParaRPr lang="en-US" sz="2200" dirty="0">
              <a:latin typeface="Times New Roman" panose="02020603050405020304" pitchFamily="18" charset="0"/>
              <a:cs typeface="Times New Roman" panose="02020603050405020304" pitchFamily="18" charset="0"/>
            </a:endParaRPr>
          </a:p>
          <a:p>
            <a:pPr marL="0" indent="0">
              <a:buNone/>
            </a:pPr>
            <a:r>
              <a:rPr lang="sr-Cyrl-RS" sz="2200" dirty="0">
                <a:latin typeface="Times New Roman" panose="02020603050405020304" pitchFamily="18" charset="0"/>
                <a:cs typeface="Times New Roman" panose="02020603050405020304" pitchFamily="18" charset="0"/>
              </a:rPr>
              <a:t>- или примену колхицина у малим дозама.</a:t>
            </a:r>
            <a:endParaRPr lang="en-US" sz="2200" dirty="0">
              <a:latin typeface="Times New Roman" panose="02020603050405020304" pitchFamily="18" charset="0"/>
              <a:cs typeface="Times New Roman" panose="02020603050405020304" pitchFamily="18" charset="0"/>
            </a:endParaRPr>
          </a:p>
          <a:p>
            <a:pPr marL="0" indent="0">
              <a:buNone/>
            </a:pPr>
            <a:r>
              <a:rPr lang="sr-Cyrl-RS" dirty="0"/>
              <a:t> </a:t>
            </a:r>
            <a:endParaRPr lang="en-US" dirty="0"/>
          </a:p>
          <a:p>
            <a:endParaRPr lang="en-US" dirty="0"/>
          </a:p>
        </p:txBody>
      </p:sp>
      <p:sp>
        <p:nvSpPr>
          <p:cNvPr id="4" name="Title 1"/>
          <p:cNvSpPr>
            <a:spLocks noGrp="1"/>
          </p:cNvSpPr>
          <p:nvPr>
            <p:ph type="title"/>
          </p:nvPr>
        </p:nvSpPr>
        <p:spPr/>
        <p:txBody>
          <a:bodyPr>
            <a:normAutofit/>
          </a:bodyPr>
          <a:lstStyle/>
          <a:p>
            <a:pPr algn="l"/>
            <a:r>
              <a:rPr lang="sr-Cyrl-RS" sz="2800" b="1" dirty="0" smtClean="0">
                <a:latin typeface="Times New Roman" panose="02020603050405020304" pitchFamily="18" charset="0"/>
                <a:cs typeface="Times New Roman" panose="02020603050405020304" pitchFamily="18" charset="0"/>
              </a:rPr>
              <a:t>Гихт (</a:t>
            </a:r>
            <a:r>
              <a:rPr lang="en-US" sz="2800" b="1" i="1" dirty="0" smtClean="0">
                <a:latin typeface="Times New Roman" panose="02020603050405020304" pitchFamily="18" charset="0"/>
                <a:cs typeface="Times New Roman" panose="02020603050405020304" pitchFamily="18" charset="0"/>
              </a:rPr>
              <a:t>Arthritis </a:t>
            </a:r>
            <a:r>
              <a:rPr lang="en-US" sz="2800" b="1" i="1" dirty="0" err="1" smtClean="0">
                <a:latin typeface="Times New Roman" panose="02020603050405020304" pitchFamily="18" charset="0"/>
                <a:cs typeface="Times New Roman" panose="02020603050405020304" pitchFamily="18" charset="0"/>
              </a:rPr>
              <a:t>urica</a:t>
            </a:r>
            <a:r>
              <a:rPr lang="en-US" sz="2800" b="1" dirty="0" smtClean="0">
                <a:latin typeface="Times New Roman" panose="02020603050405020304" pitchFamily="18" charset="0"/>
                <a:cs typeface="Times New Roman" panose="02020603050405020304" pitchFamily="18" charset="0"/>
              </a:rPr>
              <a:t>)</a:t>
            </a:r>
            <a:r>
              <a:rPr lang="sr-Cyrl-RS" sz="2800" b="1" dirty="0" smtClean="0">
                <a:latin typeface="Times New Roman" panose="02020603050405020304" pitchFamily="18" charset="0"/>
                <a:cs typeface="Times New Roman" panose="02020603050405020304" pitchFamily="18" charset="0"/>
              </a:rPr>
              <a:t>-третман</a:t>
            </a:r>
            <a:endParaRPr lang="en-US" sz="28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6822742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1600201"/>
            <a:ext cx="8229600" cy="4191000"/>
          </a:xfrm>
        </p:spPr>
        <p:txBody>
          <a:bodyPr>
            <a:normAutofit/>
          </a:bodyPr>
          <a:lstStyle/>
          <a:p>
            <a:r>
              <a:rPr lang="sr-Cyrl-RS" sz="2400" dirty="0" smtClean="0">
                <a:latin typeface="Times New Roman" panose="02020603050405020304" pitchFamily="18" charset="0"/>
                <a:cs typeface="Times New Roman" panose="02020603050405020304" pitchFamily="18" charset="0"/>
              </a:rPr>
              <a:t>Класификација инхибитора ксантин-оксидазе је извршена на следећи начин:</a:t>
            </a:r>
          </a:p>
          <a:p>
            <a:pPr marL="0" indent="0">
              <a:buNone/>
            </a:pPr>
            <a:r>
              <a:rPr lang="sr-Cyrl-RS" sz="2400" dirty="0" smtClean="0">
                <a:latin typeface="Times New Roman" panose="02020603050405020304" pitchFamily="18" charset="0"/>
                <a:cs typeface="Times New Roman" panose="02020603050405020304" pitchFamily="18" charset="0"/>
              </a:rPr>
              <a:t>-</a:t>
            </a:r>
            <a:r>
              <a:rPr lang="sr-Cyrl-RS" sz="2400" b="1" dirty="0" smtClean="0">
                <a:latin typeface="Times New Roman" panose="02020603050405020304" pitchFamily="18" charset="0"/>
                <a:cs typeface="Times New Roman" panose="02020603050405020304" pitchFamily="18" charset="0"/>
              </a:rPr>
              <a:t>инхибитори ксантин-оксидазе слични пуринима </a:t>
            </a:r>
            <a:r>
              <a:rPr lang="sr-Cyrl-RS" sz="2400" dirty="0" smtClean="0">
                <a:latin typeface="Times New Roman" panose="02020603050405020304" pitchFamily="18" charset="0"/>
                <a:cs typeface="Times New Roman" panose="02020603050405020304" pitchFamily="18" charset="0"/>
              </a:rPr>
              <a:t>(аналози пурина (алопуринол));</a:t>
            </a:r>
          </a:p>
          <a:p>
            <a:pPr marL="0" indent="0">
              <a:buNone/>
            </a:pPr>
            <a:r>
              <a:rPr lang="sr-Cyrl-RS" sz="2400" dirty="0" smtClean="0">
                <a:latin typeface="Times New Roman" panose="02020603050405020304" pitchFamily="18" charset="0"/>
                <a:cs typeface="Times New Roman" panose="02020603050405020304" pitchFamily="18" charset="0"/>
              </a:rPr>
              <a:t>-</a:t>
            </a:r>
            <a:r>
              <a:rPr lang="sr-Cyrl-RS" sz="2400" b="1" dirty="0" smtClean="0">
                <a:latin typeface="Times New Roman" panose="02020603050405020304" pitchFamily="18" charset="0"/>
                <a:cs typeface="Times New Roman" panose="02020603050405020304" pitchFamily="18" charset="0"/>
              </a:rPr>
              <a:t>инхибитори ксантин-оксидазе који нису структурно слични пуринима</a:t>
            </a:r>
            <a:r>
              <a:rPr lang="sr-Cyrl-RS" sz="2400" dirty="0" smtClean="0">
                <a:latin typeface="Times New Roman" panose="02020603050405020304" pitchFamily="18" charset="0"/>
                <a:cs typeface="Times New Roman" panose="02020603050405020304" pitchFamily="18" charset="0"/>
              </a:rPr>
              <a:t> (синтетичке (непуринске) природе (фебуксостат));</a:t>
            </a:r>
          </a:p>
          <a:p>
            <a:pPr marL="0" indent="0">
              <a:buNone/>
            </a:pPr>
            <a:r>
              <a:rPr lang="sr-Cyrl-RS" sz="2400" dirty="0" smtClean="0">
                <a:latin typeface="Times New Roman" panose="02020603050405020304" pitchFamily="18" charset="0"/>
                <a:cs typeface="Times New Roman" panose="02020603050405020304" pitchFamily="18" charset="0"/>
              </a:rPr>
              <a:t>-</a:t>
            </a:r>
            <a:r>
              <a:rPr lang="sr-Cyrl-RS" sz="2400" b="1" dirty="0" smtClean="0">
                <a:latin typeface="Times New Roman" panose="02020603050405020304" pitchFamily="18" charset="0"/>
                <a:cs typeface="Times New Roman" panose="02020603050405020304" pitchFamily="18" charset="0"/>
              </a:rPr>
              <a:t>инхибитори ксантин-оксидазе природног порекла </a:t>
            </a:r>
            <a:r>
              <a:rPr lang="sr-Cyrl-RS" sz="2400" dirty="0" smtClean="0">
                <a:latin typeface="Times New Roman" panose="02020603050405020304" pitchFamily="18" charset="0"/>
                <a:cs typeface="Times New Roman" panose="02020603050405020304" pitchFamily="18" charset="0"/>
              </a:rPr>
              <a:t>(према хемијској структури такође припадају молекулима без пуринског прстена).</a:t>
            </a:r>
          </a:p>
          <a:p>
            <a:pPr marL="0" indent="0">
              <a:buNone/>
            </a:pPr>
            <a:endParaRPr lang="en-US" dirty="0"/>
          </a:p>
        </p:txBody>
      </p:sp>
      <p:sp>
        <p:nvSpPr>
          <p:cNvPr id="4" name="Title 1"/>
          <p:cNvSpPr>
            <a:spLocks noGrp="1"/>
          </p:cNvSpPr>
          <p:nvPr>
            <p:ph type="title"/>
          </p:nvPr>
        </p:nvSpPr>
        <p:spPr/>
        <p:txBody>
          <a:bodyPr>
            <a:normAutofit/>
          </a:bodyPr>
          <a:lstStyle/>
          <a:p>
            <a:pPr algn="l"/>
            <a:r>
              <a:rPr lang="sr-Cyrl-CS" sz="2800" b="1" dirty="0" smtClean="0">
                <a:latin typeface="Times New Roman" panose="02020603050405020304" pitchFamily="18" charset="0"/>
                <a:cs typeface="Times New Roman" panose="02020603050405020304" pitchFamily="18" charset="0"/>
              </a:rPr>
              <a:t>Инхибитори ксантин оксидазе, </a:t>
            </a:r>
            <a:r>
              <a:rPr lang="sr-Cyrl-CS" sz="2800" b="1" dirty="0" smtClean="0">
                <a:latin typeface="Times New Roman" panose="02020603050405020304" pitchFamily="18" charset="0"/>
                <a:cs typeface="Times New Roman" panose="02020603050405020304" pitchFamily="18" charset="0"/>
              </a:rPr>
              <a:t>класификација</a:t>
            </a:r>
            <a:endParaRPr lang="en-US" sz="2800" dirty="0">
              <a:latin typeface="Times New Roman" panose="02020603050405020304" pitchFamily="18" charset="0"/>
              <a:cs typeface="Times New Roman" panose="02020603050405020304" pitchFamily="18" charset="0"/>
            </a:endParaRPr>
          </a:p>
        </p:txBody>
      </p:sp>
      <p:sp>
        <p:nvSpPr>
          <p:cNvPr id="5" name="TextBox 4"/>
          <p:cNvSpPr txBox="1"/>
          <p:nvPr/>
        </p:nvSpPr>
        <p:spPr>
          <a:xfrm>
            <a:off x="457200" y="5559272"/>
            <a:ext cx="8077200" cy="92333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ru-RU" dirty="0">
                <a:latin typeface="Times New Roman" panose="02020603050405020304" pitchFamily="18" charset="0"/>
                <a:cs typeface="Times New Roman" panose="02020603050405020304" pitchFamily="18" charset="0"/>
              </a:rPr>
              <a:t>А</a:t>
            </a:r>
            <a:r>
              <a:rPr lang="ru-RU" dirty="0" smtClean="0">
                <a:latin typeface="Times New Roman" panose="02020603050405020304" pitchFamily="18" charset="0"/>
                <a:cs typeface="Times New Roman" panose="02020603050405020304" pitchFamily="18" charset="0"/>
              </a:rPr>
              <a:t>лопуринол и фебуксостат представљају основу терапије хиперурикемије и гихта, док су природне компоненте за сада само помоћна средства у оквиру третмана, али не и суштинска терапијска средства. </a:t>
            </a: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7223568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15150" y="5090176"/>
            <a:ext cx="1924050" cy="1767824"/>
          </a:xfrm>
          <a:prstGeom prst="rect">
            <a:avLst/>
          </a:prstGeom>
        </p:spPr>
      </p:pic>
      <p:sp>
        <p:nvSpPr>
          <p:cNvPr id="3" name="Content Placeholder 2"/>
          <p:cNvSpPr>
            <a:spLocks noGrp="1"/>
          </p:cNvSpPr>
          <p:nvPr>
            <p:ph idx="1"/>
          </p:nvPr>
        </p:nvSpPr>
        <p:spPr>
          <a:xfrm>
            <a:off x="457200" y="1600201"/>
            <a:ext cx="8229600" cy="4114800"/>
          </a:xfrm>
        </p:spPr>
        <p:txBody>
          <a:bodyPr>
            <a:normAutofit lnSpcReduction="10000"/>
          </a:bodyPr>
          <a:lstStyle/>
          <a:p>
            <a:r>
              <a:rPr lang="ru-RU" sz="2000" dirty="0" smtClean="0">
                <a:latin typeface="Times New Roman" panose="02020603050405020304" pitchFamily="18" charset="0"/>
                <a:cs typeface="Times New Roman" panose="02020603050405020304" pitchFamily="18" charset="0"/>
              </a:rPr>
              <a:t>Алопуринол поседује органску хетероцикличну структуру и представља структурни изомер хипоксантина, због чега и припада групи аналога пурина.</a:t>
            </a:r>
          </a:p>
          <a:p>
            <a:r>
              <a:rPr lang="ru-RU" sz="2000" dirty="0" smtClean="0">
                <a:latin typeface="Times New Roman" panose="02020603050405020304" pitchFamily="18" charset="0"/>
                <a:cs typeface="Times New Roman" panose="02020603050405020304" pitchFamily="18" charset="0"/>
              </a:rPr>
              <a:t>Према малој тенденцији да отпусти водоничне јоне класификује се као слаба киселина, а услед малог степена дисоцијације при физиолошким вредностима рН постоји у нејонизованој форми у телесним течностима. </a:t>
            </a:r>
          </a:p>
          <a:p>
            <a:r>
              <a:rPr lang="ru-RU" sz="2000" dirty="0" smtClean="0">
                <a:latin typeface="Times New Roman" panose="02020603050405020304" pitchFamily="18" charset="0"/>
                <a:cs typeface="Times New Roman" panose="02020603050405020304" pitchFamily="18" charset="0"/>
              </a:rPr>
              <a:t>Поседује активни метаболит, оксипуринол, који настаје из алопуринола под дејством и ксантин-оксидоредуктазе и ензима </a:t>
            </a:r>
            <a:r>
              <a:rPr lang="sr-Cyrl-RS" sz="2000" dirty="0">
                <a:latin typeface="Times New Roman" panose="02020603050405020304" pitchFamily="18" charset="0"/>
                <a:cs typeface="Times New Roman" panose="02020603050405020304" pitchFamily="18" charset="0"/>
              </a:rPr>
              <a:t>под називом </a:t>
            </a:r>
            <a:r>
              <a:rPr lang="sr-Cyrl-RS" sz="2000" dirty="0" smtClean="0">
                <a:latin typeface="Times New Roman" panose="02020603050405020304" pitchFamily="18" charset="0"/>
                <a:cs typeface="Times New Roman" panose="02020603050405020304" pitchFamily="18" charset="0"/>
              </a:rPr>
              <a:t>алдехид-оксидоредуктаза.</a:t>
            </a:r>
          </a:p>
          <a:p>
            <a:r>
              <a:rPr lang="sr-Cyrl-RS" sz="2000" dirty="0" smtClean="0">
                <a:latin typeface="Times New Roman" panose="02020603050405020304" pitchFamily="18" charset="0"/>
                <a:cs typeface="Times New Roman" panose="02020603050405020304" pitchFamily="18" charset="0"/>
              </a:rPr>
              <a:t>Оскипуринол боље дисосује у телесним течностима и боље се раствора </a:t>
            </a:r>
            <a:r>
              <a:rPr lang="sr-Cyrl-RS" sz="2000" dirty="0">
                <a:latin typeface="Times New Roman" panose="02020603050405020304" pitchFamily="18" charset="0"/>
                <a:cs typeface="Times New Roman" panose="02020603050405020304" pitchFamily="18" charset="0"/>
              </a:rPr>
              <a:t>у масној </a:t>
            </a:r>
            <a:r>
              <a:rPr lang="sr-Cyrl-RS" sz="2000" dirty="0" smtClean="0">
                <a:latin typeface="Times New Roman" panose="02020603050405020304" pitchFamily="18" charset="0"/>
                <a:cs typeface="Times New Roman" panose="02020603050405020304" pitchFamily="18" charset="0"/>
              </a:rPr>
              <a:t>фази, </a:t>
            </a:r>
            <a:r>
              <a:rPr lang="sr-Cyrl-RS" sz="2000" dirty="0">
                <a:latin typeface="Times New Roman" panose="02020603050405020304" pitchFamily="18" charset="0"/>
                <a:cs typeface="Times New Roman" panose="02020603050405020304" pitchFamily="18" charset="0"/>
              </a:rPr>
              <a:t>што ће му дати већу могућност да у ћелију доспе процесом пасивне дифузије.</a:t>
            </a:r>
            <a:endParaRPr lang="ru-RU" sz="2000" dirty="0" smtClean="0">
              <a:latin typeface="Times New Roman" panose="02020603050405020304" pitchFamily="18" charset="0"/>
              <a:cs typeface="Times New Roman" panose="02020603050405020304" pitchFamily="18" charset="0"/>
            </a:endParaRPr>
          </a:p>
          <a:p>
            <a:endParaRPr lang="en-US" sz="2400" dirty="0">
              <a:latin typeface="Times New Roman" panose="02020603050405020304" pitchFamily="18" charset="0"/>
              <a:cs typeface="Times New Roman" panose="02020603050405020304" pitchFamily="18" charset="0"/>
            </a:endParaRPr>
          </a:p>
        </p:txBody>
      </p:sp>
      <p:sp>
        <p:nvSpPr>
          <p:cNvPr id="4" name="Title 1"/>
          <p:cNvSpPr>
            <a:spLocks noGrp="1"/>
          </p:cNvSpPr>
          <p:nvPr>
            <p:ph type="title"/>
          </p:nvPr>
        </p:nvSpPr>
        <p:spPr/>
        <p:txBody>
          <a:bodyPr>
            <a:normAutofit/>
          </a:bodyPr>
          <a:lstStyle/>
          <a:p>
            <a:pPr algn="l"/>
            <a:r>
              <a:rPr lang="sr-Cyrl-CS" sz="2800" b="1" dirty="0" smtClean="0">
                <a:latin typeface="Times New Roman" panose="02020603050405020304" pitchFamily="18" charset="0"/>
                <a:cs typeface="Times New Roman" panose="02020603050405020304" pitchFamily="18" charset="0"/>
              </a:rPr>
              <a:t>Инхибитори ксантин оксидазе, Алопуринол</a:t>
            </a:r>
            <a:endParaRPr lang="en-US"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8414022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715962"/>
          </a:xfrm>
        </p:spPr>
        <p:txBody>
          <a:bodyPr>
            <a:normAutofit/>
          </a:bodyPr>
          <a:lstStyle/>
          <a:p>
            <a:pPr algn="l"/>
            <a:r>
              <a:rPr lang="sr-Cyrl-CS" sz="2800" b="1" dirty="0" smtClean="0">
                <a:latin typeface="Times New Roman" panose="02020603050405020304" pitchFamily="18" charset="0"/>
                <a:cs typeface="Times New Roman" panose="02020603050405020304" pitchFamily="18" charset="0"/>
              </a:rPr>
              <a:t>Инхибитори ксантин оксидазе, Алопуринол</a:t>
            </a:r>
            <a:endParaRPr lang="en-US" sz="2800"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0" y="1219200"/>
            <a:ext cx="9144000" cy="5638800"/>
          </a:xfrm>
        </p:spPr>
        <p:txBody>
          <a:bodyPr>
            <a:normAutofit fontScale="62500" lnSpcReduction="20000"/>
          </a:bodyPr>
          <a:lstStyle/>
          <a:p>
            <a:r>
              <a:rPr lang="sr-Cyrl-RS" dirty="0">
                <a:latin typeface="Times New Roman" panose="02020603050405020304" pitchFamily="18" charset="0"/>
                <a:cs typeface="Times New Roman" panose="02020603050405020304" pitchFamily="18" charset="0"/>
              </a:rPr>
              <a:t>Стања и болести код којих је коришћење алопуринола као терапије дало ефекте су: </a:t>
            </a:r>
            <a:endParaRPr lang="sr-Cyrl-RS" dirty="0" smtClean="0">
              <a:latin typeface="Times New Roman" panose="02020603050405020304" pitchFamily="18" charset="0"/>
              <a:cs typeface="Times New Roman" panose="02020603050405020304" pitchFamily="18" charset="0"/>
            </a:endParaRPr>
          </a:p>
          <a:p>
            <a:r>
              <a:rPr lang="sr-Cyrl-RS" dirty="0">
                <a:latin typeface="Times New Roman" panose="02020603050405020304" pitchFamily="18" charset="0"/>
                <a:cs typeface="Times New Roman" panose="02020603050405020304" pitchFamily="18" charset="0"/>
              </a:rPr>
              <a:t>А</a:t>
            </a:r>
            <a:r>
              <a:rPr lang="sr-Cyrl-RS" dirty="0" smtClean="0">
                <a:latin typeface="Times New Roman" panose="02020603050405020304" pitchFamily="18" charset="0"/>
                <a:cs typeface="Times New Roman" panose="02020603050405020304" pitchFamily="18" charset="0"/>
              </a:rPr>
              <a:t>ртритис </a:t>
            </a:r>
            <a:r>
              <a:rPr lang="sr-Cyrl-RS" dirty="0">
                <a:latin typeface="Times New Roman" panose="02020603050405020304" pitchFamily="18" charset="0"/>
                <a:cs typeface="Times New Roman" panose="02020603050405020304" pitchFamily="18" charset="0"/>
              </a:rPr>
              <a:t>(упала зглобова) у гихту, </a:t>
            </a:r>
            <a:endParaRPr lang="sr-Cyrl-RS" dirty="0" smtClean="0">
              <a:latin typeface="Times New Roman" panose="02020603050405020304" pitchFamily="18" charset="0"/>
              <a:cs typeface="Times New Roman" panose="02020603050405020304" pitchFamily="18" charset="0"/>
            </a:endParaRPr>
          </a:p>
          <a:p>
            <a:r>
              <a:rPr lang="sr-Cyrl-RS" dirty="0">
                <a:latin typeface="Times New Roman" panose="02020603050405020304" pitchFamily="18" charset="0"/>
                <a:cs typeface="Times New Roman" panose="02020603050405020304" pitchFamily="18" charset="0"/>
              </a:rPr>
              <a:t>П</a:t>
            </a:r>
            <a:r>
              <a:rPr lang="sr-Cyrl-RS" dirty="0" smtClean="0">
                <a:latin typeface="Times New Roman" panose="02020603050405020304" pitchFamily="18" charset="0"/>
                <a:cs typeface="Times New Roman" panose="02020603050405020304" pitchFamily="18" charset="0"/>
              </a:rPr>
              <a:t>ојава </a:t>
            </a:r>
            <a:r>
              <a:rPr lang="sr-Cyrl-RS" dirty="0">
                <a:latin typeface="Times New Roman" panose="02020603050405020304" pitchFamily="18" charset="0"/>
                <a:cs typeface="Times New Roman" panose="02020603050405020304" pitchFamily="18" charset="0"/>
              </a:rPr>
              <a:t>депозита мокраћне киселине у кожи тј. појава кожних „тофа“, </a:t>
            </a:r>
            <a:endParaRPr lang="sr-Cyrl-RS" dirty="0" smtClean="0">
              <a:latin typeface="Times New Roman" panose="02020603050405020304" pitchFamily="18" charset="0"/>
              <a:cs typeface="Times New Roman" panose="02020603050405020304" pitchFamily="18" charset="0"/>
            </a:endParaRPr>
          </a:p>
          <a:p>
            <a:r>
              <a:rPr lang="sr-Cyrl-RS" dirty="0">
                <a:latin typeface="Times New Roman" panose="02020603050405020304" pitchFamily="18" charset="0"/>
                <a:cs typeface="Times New Roman" panose="02020603050405020304" pitchFamily="18" charset="0"/>
              </a:rPr>
              <a:t>Б</a:t>
            </a:r>
            <a:r>
              <a:rPr lang="sr-Cyrl-RS" dirty="0" smtClean="0">
                <a:latin typeface="Times New Roman" panose="02020603050405020304" pitchFamily="18" charset="0"/>
                <a:cs typeface="Times New Roman" panose="02020603050405020304" pitchFamily="18" charset="0"/>
              </a:rPr>
              <a:t>убрежни </a:t>
            </a:r>
            <a:r>
              <a:rPr lang="sr-Cyrl-RS" dirty="0">
                <a:latin typeface="Times New Roman" panose="02020603050405020304" pitchFamily="18" charset="0"/>
                <a:cs typeface="Times New Roman" panose="02020603050405020304" pitchFamily="18" charset="0"/>
              </a:rPr>
              <a:t>каменови пореклом од мокраћне киселине, </a:t>
            </a:r>
            <a:endParaRPr lang="sr-Cyrl-RS" dirty="0" smtClean="0">
              <a:latin typeface="Times New Roman" panose="02020603050405020304" pitchFamily="18" charset="0"/>
              <a:cs typeface="Times New Roman" panose="02020603050405020304" pitchFamily="18" charset="0"/>
            </a:endParaRPr>
          </a:p>
          <a:p>
            <a:r>
              <a:rPr lang="sr-Cyrl-RS" dirty="0">
                <a:latin typeface="Times New Roman" panose="02020603050405020304" pitchFamily="18" charset="0"/>
                <a:cs typeface="Times New Roman" panose="02020603050405020304" pitchFamily="18" charset="0"/>
              </a:rPr>
              <a:t>И</a:t>
            </a:r>
            <a:r>
              <a:rPr lang="sr-Cyrl-RS" dirty="0" smtClean="0">
                <a:latin typeface="Times New Roman" panose="02020603050405020304" pitchFamily="18" charset="0"/>
                <a:cs typeface="Times New Roman" panose="02020603050405020304" pitchFamily="18" charset="0"/>
              </a:rPr>
              <a:t>диопатски </a:t>
            </a:r>
            <a:r>
              <a:rPr lang="sr-Cyrl-RS" dirty="0">
                <a:latin typeface="Times New Roman" panose="02020603050405020304" pitchFamily="18" charset="0"/>
                <a:cs typeface="Times New Roman" panose="02020603050405020304" pitchFamily="18" charset="0"/>
              </a:rPr>
              <a:t>гихт, </a:t>
            </a:r>
            <a:endParaRPr lang="sr-Cyrl-RS" dirty="0" smtClean="0">
              <a:latin typeface="Times New Roman" panose="02020603050405020304" pitchFamily="18" charset="0"/>
              <a:cs typeface="Times New Roman" panose="02020603050405020304" pitchFamily="18" charset="0"/>
            </a:endParaRPr>
          </a:p>
          <a:p>
            <a:r>
              <a:rPr lang="sr-Cyrl-RS" dirty="0">
                <a:latin typeface="Times New Roman" panose="02020603050405020304" pitchFamily="18" charset="0"/>
                <a:cs typeface="Times New Roman" panose="02020603050405020304" pitchFamily="18" charset="0"/>
              </a:rPr>
              <a:t>Л</a:t>
            </a:r>
            <a:r>
              <a:rPr lang="sr-Cyrl-RS" dirty="0" smtClean="0">
                <a:latin typeface="Times New Roman" panose="02020603050405020304" pitchFamily="18" charset="0"/>
                <a:cs typeface="Times New Roman" panose="02020603050405020304" pitchFamily="18" charset="0"/>
              </a:rPr>
              <a:t>итијаза </a:t>
            </a:r>
            <a:r>
              <a:rPr lang="sr-Cyrl-RS" dirty="0">
                <a:latin typeface="Times New Roman" panose="02020603050405020304" pitchFamily="18" charset="0"/>
                <a:cs typeface="Times New Roman" panose="02020603050405020304" pitchFamily="18" charset="0"/>
              </a:rPr>
              <a:t>мокраћне киселине, </a:t>
            </a:r>
            <a:endParaRPr lang="sr-Cyrl-RS" dirty="0" smtClean="0">
              <a:latin typeface="Times New Roman" panose="02020603050405020304" pitchFamily="18" charset="0"/>
              <a:cs typeface="Times New Roman" panose="02020603050405020304" pitchFamily="18" charset="0"/>
            </a:endParaRPr>
          </a:p>
          <a:p>
            <a:r>
              <a:rPr lang="sr-Cyrl-RS" dirty="0">
                <a:latin typeface="Times New Roman" panose="02020603050405020304" pitchFamily="18" charset="0"/>
                <a:cs typeface="Times New Roman" panose="02020603050405020304" pitchFamily="18" charset="0"/>
              </a:rPr>
              <a:t>А</a:t>
            </a:r>
            <a:r>
              <a:rPr lang="sr-Cyrl-RS" dirty="0" smtClean="0">
                <a:latin typeface="Times New Roman" panose="02020603050405020304" pitchFamily="18" charset="0"/>
                <a:cs typeface="Times New Roman" panose="02020603050405020304" pitchFamily="18" charset="0"/>
              </a:rPr>
              <a:t>кутна </a:t>
            </a:r>
            <a:r>
              <a:rPr lang="sr-Cyrl-RS" dirty="0">
                <a:latin typeface="Times New Roman" panose="02020603050405020304" pitchFamily="18" charset="0"/>
                <a:cs typeface="Times New Roman" panose="02020603050405020304" pitchFamily="18" charset="0"/>
              </a:rPr>
              <a:t>нефропатија, </a:t>
            </a:r>
            <a:endParaRPr lang="sr-Cyrl-RS" dirty="0" smtClean="0">
              <a:latin typeface="Times New Roman" panose="02020603050405020304" pitchFamily="18" charset="0"/>
              <a:cs typeface="Times New Roman" panose="02020603050405020304" pitchFamily="18" charset="0"/>
            </a:endParaRPr>
          </a:p>
          <a:p>
            <a:r>
              <a:rPr lang="sr-Cyrl-RS" dirty="0">
                <a:latin typeface="Times New Roman" panose="02020603050405020304" pitchFamily="18" charset="0"/>
                <a:cs typeface="Times New Roman" panose="02020603050405020304" pitchFamily="18" charset="0"/>
              </a:rPr>
              <a:t>Н</a:t>
            </a:r>
            <a:r>
              <a:rPr lang="sr-Cyrl-RS" dirty="0" smtClean="0">
                <a:latin typeface="Times New Roman" panose="02020603050405020304" pitchFamily="18" charset="0"/>
                <a:cs typeface="Times New Roman" panose="02020603050405020304" pitchFamily="18" charset="0"/>
              </a:rPr>
              <a:t>еопластичне </a:t>
            </a:r>
            <a:r>
              <a:rPr lang="sr-Cyrl-RS" dirty="0">
                <a:latin typeface="Times New Roman" panose="02020603050405020304" pitchFamily="18" charset="0"/>
                <a:cs typeface="Times New Roman" panose="02020603050405020304" pitchFamily="18" charset="0"/>
              </a:rPr>
              <a:t>и мијелопролиферативне болести код којих хиперурикемија настаје или спонтано или као последица цитотоксичне терапије, </a:t>
            </a:r>
            <a:endParaRPr lang="sr-Cyrl-RS" dirty="0" smtClean="0">
              <a:latin typeface="Times New Roman" panose="02020603050405020304" pitchFamily="18" charset="0"/>
              <a:cs typeface="Times New Roman" panose="02020603050405020304" pitchFamily="18" charset="0"/>
            </a:endParaRPr>
          </a:p>
          <a:p>
            <a:r>
              <a:rPr lang="sr-Cyrl-RS" dirty="0">
                <a:latin typeface="Times New Roman" panose="02020603050405020304" pitchFamily="18" charset="0"/>
                <a:cs typeface="Times New Roman" panose="02020603050405020304" pitchFamily="18" charset="0"/>
              </a:rPr>
              <a:t>Е</a:t>
            </a:r>
            <a:r>
              <a:rPr lang="sr-Cyrl-RS" dirty="0" smtClean="0">
                <a:latin typeface="Times New Roman" panose="02020603050405020304" pitchFamily="18" charset="0"/>
                <a:cs typeface="Times New Roman" panose="02020603050405020304" pitchFamily="18" charset="0"/>
              </a:rPr>
              <a:t>нзимопатије </a:t>
            </a:r>
            <a:r>
              <a:rPr lang="sr-Cyrl-RS" dirty="0">
                <a:latin typeface="Times New Roman" panose="02020603050405020304" pitchFamily="18" charset="0"/>
                <a:cs typeface="Times New Roman" panose="02020603050405020304" pitchFamily="18" charset="0"/>
              </a:rPr>
              <a:t>које су праћене високом продукцијом мокраћне </a:t>
            </a:r>
            <a:r>
              <a:rPr lang="sr-Cyrl-RS" dirty="0" smtClean="0">
                <a:latin typeface="Times New Roman" panose="02020603050405020304" pitchFamily="18" charset="0"/>
                <a:cs typeface="Times New Roman" panose="02020603050405020304" pitchFamily="18" charset="0"/>
              </a:rPr>
              <a:t>киселине. Поремећај </a:t>
            </a:r>
            <a:r>
              <a:rPr lang="sr-Cyrl-RS" dirty="0">
                <a:latin typeface="Times New Roman" panose="02020603050405020304" pitchFamily="18" charset="0"/>
                <a:cs typeface="Times New Roman" panose="02020603050405020304" pitchFamily="18" charset="0"/>
              </a:rPr>
              <a:t>активности ензима: </a:t>
            </a:r>
            <a:endParaRPr lang="sr-Cyrl-RS" dirty="0" smtClean="0">
              <a:latin typeface="Times New Roman" panose="02020603050405020304" pitchFamily="18" charset="0"/>
              <a:cs typeface="Times New Roman" panose="02020603050405020304" pitchFamily="18" charset="0"/>
            </a:endParaRPr>
          </a:p>
          <a:p>
            <a:pPr lvl="1"/>
            <a:r>
              <a:rPr lang="sr-Cyrl-RS" dirty="0" smtClean="0">
                <a:latin typeface="Times New Roman" panose="02020603050405020304" pitchFamily="18" charset="0"/>
                <a:cs typeface="Times New Roman" panose="02020603050405020304" pitchFamily="18" charset="0"/>
              </a:rPr>
              <a:t>хипоксантин-гуанин </a:t>
            </a:r>
            <a:r>
              <a:rPr lang="sr-Cyrl-RS" dirty="0">
                <a:latin typeface="Times New Roman" panose="02020603050405020304" pitchFamily="18" charset="0"/>
                <a:cs typeface="Times New Roman" panose="02020603050405020304" pitchFamily="18" charset="0"/>
              </a:rPr>
              <a:t>фосфорибозилтрансферазе, посебно код Леш-Најан синдрома /</a:t>
            </a:r>
            <a:r>
              <a:rPr lang="sr-Cyrl-RS" i="1" dirty="0">
                <a:latin typeface="Times New Roman" panose="02020603050405020304" pitchFamily="18" charset="0"/>
                <a:cs typeface="Times New Roman" panose="02020603050405020304" pitchFamily="18" charset="0"/>
              </a:rPr>
              <a:t>Lesch–Nyhan syndrome</a:t>
            </a:r>
            <a:r>
              <a:rPr lang="sr-Cyrl-RS" dirty="0">
                <a:latin typeface="Times New Roman" panose="02020603050405020304" pitchFamily="18" charset="0"/>
                <a:cs typeface="Times New Roman" panose="02020603050405020304" pitchFamily="18" charset="0"/>
              </a:rPr>
              <a:t>/; </a:t>
            </a:r>
            <a:endParaRPr lang="sr-Cyrl-RS" dirty="0" smtClean="0">
              <a:latin typeface="Times New Roman" panose="02020603050405020304" pitchFamily="18" charset="0"/>
              <a:cs typeface="Times New Roman" panose="02020603050405020304" pitchFamily="18" charset="0"/>
            </a:endParaRPr>
          </a:p>
          <a:p>
            <a:pPr lvl="1"/>
            <a:r>
              <a:rPr lang="sr-Cyrl-RS" dirty="0" smtClean="0">
                <a:latin typeface="Times New Roman" panose="02020603050405020304" pitchFamily="18" charset="0"/>
                <a:cs typeface="Times New Roman" panose="02020603050405020304" pitchFamily="18" charset="0"/>
              </a:rPr>
              <a:t>глукозо-6-фосфатазе </a:t>
            </a:r>
            <a:r>
              <a:rPr lang="sr-Cyrl-RS" dirty="0">
                <a:latin typeface="Times New Roman" panose="02020603050405020304" pitchFamily="18" charset="0"/>
                <a:cs typeface="Times New Roman" panose="02020603050405020304" pitchFamily="18" charset="0"/>
              </a:rPr>
              <a:t>која подразумева болести депоновања гликогена;  </a:t>
            </a:r>
            <a:endParaRPr lang="sr-Cyrl-RS" dirty="0" smtClean="0">
              <a:latin typeface="Times New Roman" panose="02020603050405020304" pitchFamily="18" charset="0"/>
              <a:cs typeface="Times New Roman" panose="02020603050405020304" pitchFamily="18" charset="0"/>
            </a:endParaRPr>
          </a:p>
          <a:p>
            <a:pPr lvl="1"/>
            <a:r>
              <a:rPr lang="sr-Cyrl-RS" dirty="0" smtClean="0">
                <a:latin typeface="Times New Roman" panose="02020603050405020304" pitchFamily="18" charset="0"/>
                <a:cs typeface="Times New Roman" panose="02020603050405020304" pitchFamily="18" charset="0"/>
              </a:rPr>
              <a:t>фосфорибозил </a:t>
            </a:r>
            <a:r>
              <a:rPr lang="sr-Cyrl-RS" dirty="0">
                <a:latin typeface="Times New Roman" panose="02020603050405020304" pitchFamily="18" charset="0"/>
                <a:cs typeface="Times New Roman" panose="02020603050405020304" pitchFamily="18" charset="0"/>
              </a:rPr>
              <a:t>пирофосфат синтетазе; </a:t>
            </a:r>
            <a:endParaRPr lang="sr-Cyrl-RS" dirty="0" smtClean="0">
              <a:latin typeface="Times New Roman" panose="02020603050405020304" pitchFamily="18" charset="0"/>
              <a:cs typeface="Times New Roman" panose="02020603050405020304" pitchFamily="18" charset="0"/>
            </a:endParaRPr>
          </a:p>
          <a:p>
            <a:pPr lvl="1"/>
            <a:r>
              <a:rPr lang="sr-Cyrl-RS" dirty="0" smtClean="0">
                <a:latin typeface="Times New Roman" panose="02020603050405020304" pitchFamily="18" charset="0"/>
                <a:cs typeface="Times New Roman" panose="02020603050405020304" pitchFamily="18" charset="0"/>
              </a:rPr>
              <a:t>фосфорибозил </a:t>
            </a:r>
            <a:r>
              <a:rPr lang="sr-Cyrl-RS" dirty="0">
                <a:latin typeface="Times New Roman" panose="02020603050405020304" pitchFamily="18" charset="0"/>
                <a:cs typeface="Times New Roman" panose="02020603050405020304" pitchFamily="18" charset="0"/>
              </a:rPr>
              <a:t>пирофосфат амидотрансферазе и </a:t>
            </a:r>
            <a:endParaRPr lang="sr-Cyrl-RS" dirty="0" smtClean="0">
              <a:latin typeface="Times New Roman" panose="02020603050405020304" pitchFamily="18" charset="0"/>
              <a:cs typeface="Times New Roman" panose="02020603050405020304" pitchFamily="18" charset="0"/>
            </a:endParaRPr>
          </a:p>
          <a:p>
            <a:pPr lvl="1"/>
            <a:r>
              <a:rPr lang="sr-Cyrl-RS" dirty="0" smtClean="0">
                <a:latin typeface="Times New Roman" panose="02020603050405020304" pitchFamily="18" charset="0"/>
                <a:cs typeface="Times New Roman" panose="02020603050405020304" pitchFamily="18" charset="0"/>
              </a:rPr>
              <a:t>аденин фосфорибозилтрансферазе. </a:t>
            </a:r>
            <a:endParaRPr lang="en-US" dirty="0">
              <a:latin typeface="Times New Roman" panose="02020603050405020304" pitchFamily="18" charset="0"/>
              <a:cs typeface="Times New Roman" panose="02020603050405020304" pitchFamily="18" charset="0"/>
            </a:endParaRPr>
          </a:p>
          <a:p>
            <a:endParaRPr lang="en-US" dirty="0">
              <a:solidFill>
                <a:schemeClr val="tx2"/>
              </a:solidFill>
            </a:endParaRPr>
          </a:p>
        </p:txBody>
      </p:sp>
    </p:spTree>
    <p:extLst>
      <p:ext uri="{BB962C8B-B14F-4D97-AF65-F5344CB8AC3E}">
        <p14:creationId xmlns:p14="http://schemas.microsoft.com/office/powerpoint/2010/main" val="217148205"/>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sr-Cyrl-CS" sz="2800" b="1" dirty="0" smtClean="0">
                <a:latin typeface="Times New Roman" panose="02020603050405020304" pitchFamily="18" charset="0"/>
                <a:cs typeface="Times New Roman" panose="02020603050405020304" pitchFamily="18" charset="0"/>
              </a:rPr>
              <a:t>Инхибитори ксантин оксидазе, фебуксостат</a:t>
            </a:r>
            <a:endParaRPr lang="en-US" sz="2800"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rmAutofit/>
          </a:bodyPr>
          <a:lstStyle/>
          <a:p>
            <a:r>
              <a:rPr lang="ru-RU" sz="2000" dirty="0" smtClean="0">
                <a:latin typeface="Times New Roman" panose="02020603050405020304" pitchFamily="18" charset="0"/>
                <a:cs typeface="Times New Roman" panose="02020603050405020304" pitchFamily="18" charset="0"/>
              </a:rPr>
              <a:t>Фебуксостат припада инхибиторима ксантин-оксидазе који у свом молекулу не садрже пурински прстен. </a:t>
            </a:r>
          </a:p>
          <a:p>
            <a:r>
              <a:rPr lang="ru-RU" sz="2000" dirty="0" smtClean="0">
                <a:latin typeface="Times New Roman" panose="02020603050405020304" pitchFamily="18" charset="0"/>
                <a:cs typeface="Times New Roman" panose="02020603050405020304" pitchFamily="18" charset="0"/>
              </a:rPr>
              <a:t>Регистрован је у Европи 2008. године.</a:t>
            </a:r>
          </a:p>
          <a:p>
            <a:r>
              <a:rPr lang="ru-RU" sz="2000" dirty="0" smtClean="0">
                <a:latin typeface="Times New Roman" panose="02020603050405020304" pitchFamily="18" charset="0"/>
                <a:cs typeface="Times New Roman" panose="02020603050405020304" pitchFamily="18" charset="0"/>
              </a:rPr>
              <a:t>Метаболизам фебуксостата се обавља доминантно посредством процеса глукуронидације који је катализован ензимом уридин-дифосфо-глукуронозил трансферазом, као и посредством више цитохром P450 изоензима, у мањем уделу. </a:t>
            </a:r>
          </a:p>
          <a:p>
            <a:r>
              <a:rPr lang="ru-RU" sz="2000" dirty="0" smtClean="0">
                <a:latin typeface="Times New Roman" panose="02020603050405020304" pitchFamily="18" charset="0"/>
                <a:cs typeface="Times New Roman" panose="02020603050405020304" pitchFamily="18" charset="0"/>
              </a:rPr>
              <a:t>Тако настали оксидовани метаболити се избацују из организма путем урина и фецеса. </a:t>
            </a:r>
            <a:endParaRPr lang="en-US" sz="2000" dirty="0">
              <a:latin typeface="Times New Roman" panose="02020603050405020304" pitchFamily="18" charset="0"/>
              <a:cs typeface="Times New Roman" panose="02020603050405020304" pitchFamily="18" charset="0"/>
            </a:endParaRPr>
          </a:p>
        </p:txBody>
      </p:sp>
      <p:sp>
        <p:nvSpPr>
          <p:cNvPr id="5" name="TextBox 4"/>
          <p:cNvSpPr txBox="1"/>
          <p:nvPr/>
        </p:nvSpPr>
        <p:spPr>
          <a:xfrm>
            <a:off x="838200" y="5029200"/>
            <a:ext cx="8001000" cy="1200329"/>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sr-Cyrl-RS" dirty="0" smtClean="0">
                <a:latin typeface="Times New Roman" panose="02020603050405020304" pitchFamily="18" charset="0"/>
                <a:cs typeface="Times New Roman" panose="02020603050405020304" pitchFamily="18" charset="0"/>
              </a:rPr>
              <a:t>Америчко удружење наводи алопуринол и фебуксостат као прву терапијску линију у циљу смањења нивоа урата, док се према европским препорукама фебуксостат дефинише као секундарна терапијска опција, која се прописује у случају када пацијенти не реагују или не подносе терапију алопуринолом. </a:t>
            </a: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0940721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Autofit/>
          </a:bodyPr>
          <a:lstStyle/>
          <a:p>
            <a:r>
              <a:rPr lang="sr-Cyrl-RS" sz="2000" dirty="0" smtClean="0">
                <a:latin typeface="Times New Roman" panose="02020603050405020304" pitchFamily="18" charset="0"/>
                <a:cs typeface="Times New Roman" panose="02020603050405020304" pitchFamily="18" charset="0"/>
              </a:rPr>
              <a:t>Уколико особа има оштећену бубрежну функцију или функцију јетре, фебуксостат поседује предност над алопуринолом. Иако је прекид примене фебуксостата најчешће узоркован повишењем вредности аминотрансфераза, сва пријављена оштећења јетре су била блажег карактера и лако су решавана прекидом примене лека.</a:t>
            </a:r>
          </a:p>
          <a:p>
            <a:endParaRPr lang="sr-Cyrl-RS" sz="2000" dirty="0">
              <a:latin typeface="Times New Roman" panose="02020603050405020304" pitchFamily="18" charset="0"/>
              <a:cs typeface="Times New Roman" panose="02020603050405020304" pitchFamily="18" charset="0"/>
            </a:endParaRPr>
          </a:p>
          <a:p>
            <a:r>
              <a:rPr lang="ru-RU" sz="2000" dirty="0" smtClean="0">
                <a:latin typeface="Times New Roman" panose="02020603050405020304" pitchFamily="18" charset="0"/>
                <a:cs typeface="Times New Roman" panose="02020603050405020304" pitchFamily="18" charset="0"/>
              </a:rPr>
              <a:t>Забележена је и повећана могућност развијања акутног напада гихта након започињања терапије фебуксостатом, због повећане растворљивости накупљених кристала урата, због чега се саветује истовремена профилактичка примена неког нестероидног-антиинфламаторног лека.</a:t>
            </a:r>
            <a:endParaRPr lang="en-US" sz="2000" dirty="0">
              <a:latin typeface="Times New Roman" panose="02020603050405020304" pitchFamily="18" charset="0"/>
              <a:cs typeface="Times New Roman" panose="02020603050405020304" pitchFamily="18" charset="0"/>
            </a:endParaRPr>
          </a:p>
        </p:txBody>
      </p:sp>
      <p:sp>
        <p:nvSpPr>
          <p:cNvPr id="4" name="Title 1"/>
          <p:cNvSpPr>
            <a:spLocks noGrp="1"/>
          </p:cNvSpPr>
          <p:nvPr>
            <p:ph type="title"/>
          </p:nvPr>
        </p:nvSpPr>
        <p:spPr/>
        <p:txBody>
          <a:bodyPr>
            <a:noAutofit/>
          </a:bodyPr>
          <a:lstStyle/>
          <a:p>
            <a:pPr algn="l"/>
            <a:r>
              <a:rPr lang="sr-Cyrl-CS" sz="2800" b="1" dirty="0" smtClean="0">
                <a:latin typeface="Times New Roman" panose="02020603050405020304" pitchFamily="18" charset="0"/>
                <a:cs typeface="Times New Roman" panose="02020603050405020304" pitchFamily="18" charset="0"/>
              </a:rPr>
              <a:t>Инхибитори ксантин оксидазе, фебуксостат</a:t>
            </a:r>
            <a:endParaRPr lang="en-US" sz="2800" dirty="0">
              <a:latin typeface="Times New Roman" panose="02020603050405020304" pitchFamily="18" charset="0"/>
              <a:cs typeface="Times New Roman" panose="02020603050405020304" pitchFamily="18" charset="0"/>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34000" y="4953000"/>
            <a:ext cx="3038475" cy="1504950"/>
          </a:xfrm>
          <a:prstGeom prst="rect">
            <a:avLst/>
          </a:prstGeom>
        </p:spPr>
      </p:pic>
    </p:spTree>
    <p:extLst>
      <p:ext uri="{BB962C8B-B14F-4D97-AF65-F5344CB8AC3E}">
        <p14:creationId xmlns:p14="http://schemas.microsoft.com/office/powerpoint/2010/main" val="328839600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792162"/>
          </a:xfrm>
        </p:spPr>
        <p:txBody>
          <a:bodyPr>
            <a:noAutofit/>
          </a:bodyPr>
          <a:lstStyle/>
          <a:p>
            <a:pPr algn="l"/>
            <a:r>
              <a:rPr lang="sr-Cyrl-CS" sz="2800" b="1" dirty="0" smtClean="0">
                <a:latin typeface="Times New Roman" panose="02020603050405020304" pitchFamily="18" charset="0"/>
                <a:cs typeface="Times New Roman" panose="02020603050405020304" pitchFamily="18" charset="0"/>
              </a:rPr>
              <a:t>Инхибитори ксантин оксидазе, Фитична киселина</a:t>
            </a:r>
            <a:endParaRPr lang="en-US" sz="2800"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0" y="1295400"/>
            <a:ext cx="9144000" cy="5257800"/>
          </a:xfrm>
        </p:spPr>
        <p:txBody>
          <a:bodyPr>
            <a:normAutofit fontScale="85000" lnSpcReduction="10000"/>
          </a:bodyPr>
          <a:lstStyle/>
          <a:p>
            <a:r>
              <a:rPr lang="sr-Cyrl-RS" b="1" dirty="0">
                <a:latin typeface="Times New Roman" panose="02020603050405020304" pitchFamily="18" charset="0"/>
                <a:cs typeface="Times New Roman" panose="02020603050405020304" pitchFamily="18" charset="0"/>
              </a:rPr>
              <a:t>Фитична киселина је фосфатни естар инозитола, садржи 6 фосфатних група. </a:t>
            </a:r>
            <a:endParaRPr lang="sr-Cyrl-RS" b="1" dirty="0" smtClean="0">
              <a:latin typeface="Times New Roman" panose="02020603050405020304" pitchFamily="18" charset="0"/>
              <a:cs typeface="Times New Roman" panose="02020603050405020304" pitchFamily="18" charset="0"/>
            </a:endParaRPr>
          </a:p>
          <a:p>
            <a:r>
              <a:rPr lang="sr-Cyrl-RS" dirty="0" smtClean="0">
                <a:latin typeface="Times New Roman" panose="02020603050405020304" pitchFamily="18" charset="0"/>
                <a:cs typeface="Times New Roman" panose="02020603050405020304" pitchFamily="18" charset="0"/>
              </a:rPr>
              <a:t>При </a:t>
            </a:r>
            <a:r>
              <a:rPr lang="sr-Cyrl-RS" dirty="0">
                <a:latin typeface="Times New Roman" panose="02020603050405020304" pitchFamily="18" charset="0"/>
                <a:cs typeface="Times New Roman" panose="02020603050405020304" pitchFamily="18" charset="0"/>
              </a:rPr>
              <a:t>физиолошком </a:t>
            </a:r>
            <a:r>
              <a:rPr lang="sr-Cyrl-RS" i="1" dirty="0">
                <a:latin typeface="Times New Roman" panose="02020603050405020304" pitchFamily="18" charset="0"/>
                <a:cs typeface="Times New Roman" panose="02020603050405020304" pitchFamily="18" charset="0"/>
              </a:rPr>
              <a:t>pH</a:t>
            </a:r>
            <a:r>
              <a:rPr lang="sr-Cyrl-RS" dirty="0">
                <a:latin typeface="Times New Roman" panose="02020603050405020304" pitchFamily="18" charset="0"/>
                <a:cs typeface="Times New Roman" panose="02020603050405020304" pitchFamily="18" charset="0"/>
              </a:rPr>
              <a:t> фосфатне групе су парцијално јонизоване, настали анјони су без боје. </a:t>
            </a:r>
            <a:endParaRPr lang="sr-Cyrl-RS" dirty="0" smtClean="0">
              <a:latin typeface="Times New Roman" panose="02020603050405020304" pitchFamily="18" charset="0"/>
              <a:cs typeface="Times New Roman" panose="02020603050405020304" pitchFamily="18" charset="0"/>
            </a:endParaRPr>
          </a:p>
          <a:p>
            <a:r>
              <a:rPr lang="sr-Cyrl-RS" dirty="0" smtClean="0">
                <a:latin typeface="Times New Roman" panose="02020603050405020304" pitchFamily="18" charset="0"/>
                <a:cs typeface="Times New Roman" panose="02020603050405020304" pitchFamily="18" charset="0"/>
              </a:rPr>
              <a:t>Легуминозе </a:t>
            </a:r>
            <a:r>
              <a:rPr lang="sr-Cyrl-RS" dirty="0">
                <a:latin typeface="Times New Roman" panose="02020603050405020304" pitchFamily="18" charset="0"/>
                <a:cs typeface="Times New Roman" panose="02020603050405020304" pitchFamily="18" charset="0"/>
              </a:rPr>
              <a:t>(боранија, грашак, боб), житарице и зрневље су намирнице које су богате фитичном киселином а она има значајну нутритивну улогу као депо фосфатних група. </a:t>
            </a:r>
            <a:endParaRPr lang="sr-Cyrl-RS" dirty="0" smtClean="0">
              <a:latin typeface="Times New Roman" panose="02020603050405020304" pitchFamily="18" charset="0"/>
              <a:cs typeface="Times New Roman" panose="02020603050405020304" pitchFamily="18" charset="0"/>
            </a:endParaRPr>
          </a:p>
          <a:p>
            <a:r>
              <a:rPr lang="sr-Cyrl-RS" b="1" dirty="0" smtClean="0">
                <a:latin typeface="Times New Roman" panose="02020603050405020304" pitchFamily="18" charset="0"/>
                <a:cs typeface="Times New Roman" panose="02020603050405020304" pitchFamily="18" charset="0"/>
              </a:rPr>
              <a:t>Катаболити </a:t>
            </a:r>
            <a:r>
              <a:rPr lang="sr-Cyrl-RS" b="1" dirty="0">
                <a:latin typeface="Times New Roman" panose="02020603050405020304" pitchFamily="18" charset="0"/>
                <a:cs typeface="Times New Roman" panose="02020603050405020304" pitchFamily="18" charset="0"/>
              </a:rPr>
              <a:t>фитичне киселине садрже мањи број фосфатних група</a:t>
            </a:r>
            <a:r>
              <a:rPr lang="sr-Cyrl-RS" dirty="0">
                <a:latin typeface="Times New Roman" panose="02020603050405020304" pitchFamily="18" charset="0"/>
                <a:cs typeface="Times New Roman" panose="02020603050405020304" pitchFamily="18" charset="0"/>
              </a:rPr>
              <a:t>: инозитол –пента (</a:t>
            </a:r>
            <a:r>
              <a:rPr lang="sr-Cyrl-RS" i="1" dirty="0">
                <a:latin typeface="Times New Roman" panose="02020603050405020304" pitchFamily="18" charset="0"/>
                <a:cs typeface="Times New Roman" panose="02020603050405020304" pitchFamily="18" charset="0"/>
              </a:rPr>
              <a:t>IP</a:t>
            </a:r>
            <a:r>
              <a:rPr lang="sr-Cyrl-RS" dirty="0">
                <a:latin typeface="Times New Roman" panose="02020603050405020304" pitchFamily="18" charset="0"/>
                <a:cs typeface="Times New Roman" panose="02020603050405020304" pitchFamily="18" charset="0"/>
              </a:rPr>
              <a:t>5) –тетра (</a:t>
            </a:r>
            <a:r>
              <a:rPr lang="sr-Cyrl-RS" i="1" dirty="0">
                <a:latin typeface="Times New Roman" panose="02020603050405020304" pitchFamily="18" charset="0"/>
                <a:cs typeface="Times New Roman" panose="02020603050405020304" pitchFamily="18" charset="0"/>
              </a:rPr>
              <a:t>IP</a:t>
            </a:r>
            <a:r>
              <a:rPr lang="sr-Cyrl-RS" dirty="0">
                <a:latin typeface="Times New Roman" panose="02020603050405020304" pitchFamily="18" charset="0"/>
                <a:cs typeface="Times New Roman" panose="02020603050405020304" pitchFamily="18" charset="0"/>
              </a:rPr>
              <a:t>4) и –трифосфати (</a:t>
            </a:r>
            <a:r>
              <a:rPr lang="sr-Cyrl-RS" i="1" dirty="0">
                <a:latin typeface="Times New Roman" panose="02020603050405020304" pitchFamily="18" charset="0"/>
                <a:cs typeface="Times New Roman" panose="02020603050405020304" pitchFamily="18" charset="0"/>
              </a:rPr>
              <a:t>IP</a:t>
            </a:r>
            <a:r>
              <a:rPr lang="sr-Cyrl-RS" dirty="0">
                <a:latin typeface="Times New Roman" panose="02020603050405020304" pitchFamily="18" charset="0"/>
                <a:cs typeface="Times New Roman" panose="02020603050405020304" pitchFamily="18" charset="0"/>
              </a:rPr>
              <a:t>3). </a:t>
            </a:r>
            <a:endParaRPr lang="sr-Cyrl-RS" dirty="0" smtClean="0">
              <a:latin typeface="Times New Roman" panose="02020603050405020304" pitchFamily="18" charset="0"/>
              <a:cs typeface="Times New Roman" panose="02020603050405020304" pitchFamily="18" charset="0"/>
            </a:endParaRPr>
          </a:p>
          <a:p>
            <a:r>
              <a:rPr lang="sr-Cyrl-RS" dirty="0" smtClean="0">
                <a:latin typeface="Times New Roman" panose="02020603050405020304" pitchFamily="18" charset="0"/>
                <a:cs typeface="Times New Roman" panose="02020603050405020304" pitchFamily="18" charset="0"/>
              </a:rPr>
              <a:t>Фитична </a:t>
            </a:r>
            <a:r>
              <a:rPr lang="sr-Cyrl-RS" dirty="0">
                <a:latin typeface="Times New Roman" panose="02020603050405020304" pitchFamily="18" charset="0"/>
                <a:cs typeface="Times New Roman" panose="02020603050405020304" pitchFamily="18" charset="0"/>
              </a:rPr>
              <a:t>киселина има јак афинитет и везује јоне калцијума, гвожђа и цинка и тако спречава њихову апсорпцију у дигестивном тракту.</a:t>
            </a:r>
            <a:endParaRPr lang="en-US" dirty="0">
              <a:latin typeface="Times New Roman" panose="02020603050405020304" pitchFamily="18" charset="0"/>
              <a:cs typeface="Times New Roman" panose="02020603050405020304" pitchFamily="18" charset="0"/>
            </a:endParaRPr>
          </a:p>
          <a:p>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1821411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14896" y="194101"/>
            <a:ext cx="4495800" cy="830997"/>
          </a:xfrm>
          <a:prstGeom prst="rect">
            <a:avLst/>
          </a:prstGeom>
          <a:noFill/>
        </p:spPr>
        <p:txBody>
          <a:bodyPr wrap="square" rtlCol="0">
            <a:spAutoFit/>
          </a:bodyPr>
          <a:lstStyle/>
          <a:p>
            <a:r>
              <a:rPr lang="sr-Cyrl-RS" sz="2400" b="1" dirty="0" smtClean="0">
                <a:latin typeface="Times New Roman" panose="02020603050405020304" pitchFamily="18" charset="0"/>
                <a:cs typeface="Times New Roman" panose="02020603050405020304" pitchFamily="18" charset="0"/>
              </a:rPr>
              <a:t>Дислипидемије-подела</a:t>
            </a:r>
          </a:p>
          <a:p>
            <a:endParaRPr lang="en-US" sz="2400" b="1" dirty="0">
              <a:latin typeface="Times New Roman" panose="02020603050405020304" pitchFamily="18" charset="0"/>
              <a:cs typeface="Times New Roman" panose="02020603050405020304" pitchFamily="18" charset="0"/>
            </a:endParaRPr>
          </a:p>
        </p:txBody>
      </p:sp>
      <p:graphicFrame>
        <p:nvGraphicFramePr>
          <p:cNvPr id="5" name="Diagram 4"/>
          <p:cNvGraphicFramePr/>
          <p:nvPr>
            <p:extLst>
              <p:ext uri="{D42A27DB-BD31-4B8C-83A1-F6EECF244321}">
                <p14:modId xmlns:p14="http://schemas.microsoft.com/office/powerpoint/2010/main" val="3709605256"/>
              </p:ext>
            </p:extLst>
          </p:nvPr>
        </p:nvGraphicFramePr>
        <p:xfrm>
          <a:off x="2286000" y="609599"/>
          <a:ext cx="4648200" cy="255630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6" name="Picture 5"/>
          <p:cNvPicPr>
            <a:picLocks noChangeAspect="1"/>
          </p:cNvPicPr>
          <p:nvPr/>
        </p:nvPicPr>
        <p:blipFill rotWithShape="1">
          <a:blip r:embed="rId7" cstate="print">
            <a:extLst>
              <a:ext uri="{28A0092B-C50C-407E-A947-70E740481C1C}">
                <a14:useLocalDpi xmlns:a14="http://schemas.microsoft.com/office/drawing/2010/main" val="0"/>
              </a:ext>
            </a:extLst>
          </a:blip>
          <a:srcRect l="11388" t="62222" r="11945" b="9293"/>
          <a:stretch/>
        </p:blipFill>
        <p:spPr>
          <a:xfrm>
            <a:off x="13855" y="3276600"/>
            <a:ext cx="5125592" cy="3048000"/>
          </a:xfrm>
          <a:prstGeom prst="rect">
            <a:avLst/>
          </a:prstGeom>
        </p:spPr>
      </p:pic>
      <p:sp>
        <p:nvSpPr>
          <p:cNvPr id="7" name="TextBox 6"/>
          <p:cNvSpPr txBox="1"/>
          <p:nvPr/>
        </p:nvSpPr>
        <p:spPr>
          <a:xfrm>
            <a:off x="5548745" y="3429000"/>
            <a:ext cx="3200400" cy="3046988"/>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sr-Cyrl-RS" sz="1600" dirty="0">
                <a:latin typeface="Times New Roman" panose="02020603050405020304" pitchFamily="18" charset="0"/>
                <a:cs typeface="Times New Roman" panose="02020603050405020304" pitchFamily="18" charset="0"/>
              </a:rPr>
              <a:t>О</a:t>
            </a:r>
            <a:r>
              <a:rPr lang="sr-Cyrl-RS" sz="1600" dirty="0" smtClean="0">
                <a:latin typeface="Times New Roman" panose="02020603050405020304" pitchFamily="18" charset="0"/>
                <a:cs typeface="Times New Roman" panose="02020603050405020304" pitchFamily="18" charset="0"/>
              </a:rPr>
              <a:t>кидачи за настанак секундарне хиперлипорпотеинемије: </a:t>
            </a:r>
          </a:p>
          <a:p>
            <a:r>
              <a:rPr lang="sr-Cyrl-RS" sz="1600" dirty="0" smtClean="0">
                <a:latin typeface="Times New Roman" panose="02020603050405020304" pitchFamily="18" charset="0"/>
                <a:cs typeface="Times New Roman" panose="02020603050405020304" pitchFamily="18" charset="0"/>
              </a:rPr>
              <a:t>-дијабетес мелитус;</a:t>
            </a:r>
          </a:p>
          <a:p>
            <a:r>
              <a:rPr lang="sr-Cyrl-RS" sz="1600" dirty="0" smtClean="0">
                <a:latin typeface="Times New Roman" panose="02020603050405020304" pitchFamily="18" charset="0"/>
                <a:cs typeface="Times New Roman" panose="02020603050405020304" pitchFamily="18" charset="0"/>
              </a:rPr>
              <a:t>-конзумирање алкохола; </a:t>
            </a:r>
          </a:p>
          <a:p>
            <a:r>
              <a:rPr lang="sr-Cyrl-RS" sz="1600" dirty="0">
                <a:latin typeface="Times New Roman" panose="02020603050405020304" pitchFamily="18" charset="0"/>
                <a:cs typeface="Times New Roman" panose="02020603050405020304" pitchFamily="18" charset="0"/>
              </a:rPr>
              <a:t>-</a:t>
            </a:r>
            <a:r>
              <a:rPr lang="sr-Cyrl-RS" sz="1600" dirty="0" smtClean="0">
                <a:latin typeface="Times New Roman" panose="02020603050405020304" pitchFamily="18" charset="0"/>
                <a:cs typeface="Times New Roman" panose="02020603050405020304" pitchFamily="18" charset="0"/>
              </a:rPr>
              <a:t>озбиљна нефроза; </a:t>
            </a:r>
          </a:p>
          <a:p>
            <a:r>
              <a:rPr lang="sr-Cyrl-RS" sz="1600" dirty="0" smtClean="0">
                <a:latin typeface="Times New Roman" panose="02020603050405020304" pitchFamily="18" charset="0"/>
                <a:cs typeface="Times New Roman" panose="02020603050405020304" pitchFamily="18" charset="0"/>
              </a:rPr>
              <a:t>-поремећај метаболизма гликогена;</a:t>
            </a:r>
          </a:p>
          <a:p>
            <a:r>
              <a:rPr lang="sr-Cyrl-RS" sz="1600" dirty="0" smtClean="0">
                <a:latin typeface="Times New Roman" panose="02020603050405020304" pitchFamily="18" charset="0"/>
                <a:cs typeface="Times New Roman" panose="02020603050405020304" pitchFamily="18" charset="0"/>
              </a:rPr>
              <a:t>-хипопитуитаризам;</a:t>
            </a:r>
          </a:p>
          <a:p>
            <a:r>
              <a:rPr lang="sr-Cyrl-RS" sz="1600" dirty="0" smtClean="0">
                <a:latin typeface="Times New Roman" panose="02020603050405020304" pitchFamily="18" charset="0"/>
                <a:cs typeface="Times New Roman" panose="02020603050405020304" pitchFamily="18" charset="0"/>
              </a:rPr>
              <a:t>- хипотиреоидизам; </a:t>
            </a:r>
          </a:p>
          <a:p>
            <a:r>
              <a:rPr lang="sr-Cyrl-RS" sz="1600" dirty="0" smtClean="0">
                <a:latin typeface="Times New Roman" panose="02020603050405020304" pitchFamily="18" charset="0"/>
                <a:cs typeface="Times New Roman" panose="02020603050405020304" pitchFamily="18" charset="0"/>
              </a:rPr>
              <a:t>-холестаза;</a:t>
            </a:r>
          </a:p>
          <a:p>
            <a:r>
              <a:rPr lang="sr-Cyrl-RS" sz="1600" dirty="0" smtClean="0">
                <a:latin typeface="Times New Roman" panose="02020603050405020304" pitchFamily="18" charset="0"/>
                <a:cs typeface="Times New Roman" panose="02020603050405020304" pitchFamily="18" charset="0"/>
              </a:rPr>
              <a:t>-прекомерна употреба кортикостероида. </a:t>
            </a:r>
            <a:endParaRPr lang="en-US" sz="1600" dirty="0">
              <a:latin typeface="Times New Roman" panose="02020603050405020304" pitchFamily="18" charset="0"/>
              <a:cs typeface="Times New Roman" panose="02020603050405020304" pitchFamily="18" charset="0"/>
            </a:endParaRPr>
          </a:p>
        </p:txBody>
      </p:sp>
      <p:sp>
        <p:nvSpPr>
          <p:cNvPr id="8" name="TextBox 7"/>
          <p:cNvSpPr txBox="1"/>
          <p:nvPr/>
        </p:nvSpPr>
        <p:spPr>
          <a:xfrm>
            <a:off x="106488" y="6324600"/>
            <a:ext cx="5019104" cy="430887"/>
          </a:xfrm>
          <a:prstGeom prst="rect">
            <a:avLst/>
          </a:prstGeom>
          <a:noFill/>
        </p:spPr>
        <p:txBody>
          <a:bodyPr wrap="square" rtlCol="0">
            <a:spAutoFit/>
          </a:bodyPr>
          <a:lstStyle/>
          <a:p>
            <a:r>
              <a:rPr lang="en-US" sz="1100" dirty="0" err="1" smtClean="0">
                <a:latin typeface="Times New Roman" panose="02020603050405020304" pitchFamily="18" charset="0"/>
                <a:cs typeface="Times New Roman" panose="02020603050405020304" pitchFamily="18" charset="0"/>
              </a:rPr>
              <a:t>Shattat</a:t>
            </a:r>
            <a:r>
              <a:rPr lang="en-US" sz="1100" dirty="0" smtClean="0">
                <a:latin typeface="Times New Roman" panose="02020603050405020304" pitchFamily="18" charset="0"/>
                <a:cs typeface="Times New Roman" panose="02020603050405020304" pitchFamily="18" charset="0"/>
              </a:rPr>
              <a:t> G. F. A Review Article on Hyperlipidemia: Types, Treatments and New Drug Targets. Biomed </a:t>
            </a:r>
            <a:r>
              <a:rPr lang="en-US" sz="1100" dirty="0" err="1" smtClean="0">
                <a:latin typeface="Times New Roman" panose="02020603050405020304" pitchFamily="18" charset="0"/>
                <a:cs typeface="Times New Roman" panose="02020603050405020304" pitchFamily="18" charset="0"/>
              </a:rPr>
              <a:t>Pharmacol</a:t>
            </a:r>
            <a:r>
              <a:rPr lang="en-US" sz="1100" dirty="0" smtClean="0">
                <a:latin typeface="Times New Roman" panose="02020603050405020304" pitchFamily="18" charset="0"/>
                <a:cs typeface="Times New Roman" panose="02020603050405020304" pitchFamily="18" charset="0"/>
              </a:rPr>
              <a:t> J 2014;7(2)</a:t>
            </a:r>
            <a:endParaRPr lang="en-US" sz="11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10525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style>
          <a:lnRef idx="2">
            <a:schemeClr val="accent2"/>
          </a:lnRef>
          <a:fillRef idx="1">
            <a:schemeClr val="lt1"/>
          </a:fillRef>
          <a:effectRef idx="0">
            <a:schemeClr val="accent2"/>
          </a:effectRef>
          <a:fontRef idx="minor">
            <a:schemeClr val="dk1"/>
          </a:fontRef>
        </p:style>
        <p:txBody>
          <a:bodyPr>
            <a:noAutofit/>
          </a:bodyPr>
          <a:lstStyle/>
          <a:p>
            <a:r>
              <a:rPr lang="ru-RU" sz="3200" b="1" dirty="0" smtClean="0">
                <a:latin typeface="Times New Roman" panose="02020603050405020304" pitchFamily="18" charset="0"/>
                <a:cs typeface="Times New Roman" panose="02020603050405020304" pitchFamily="18" charset="0"/>
              </a:rPr>
              <a:t>Компетитивни инхибитори 3-хидрокси-3-метил-глутарил-CoA редуктазе (статини)</a:t>
            </a:r>
            <a:endParaRPr lang="en-US" sz="32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381000" y="1637207"/>
            <a:ext cx="8001000" cy="685800"/>
          </a:xfrm>
        </p:spPr>
        <p:txBody>
          <a:bodyPr/>
          <a:lstStyle/>
          <a:p>
            <a:r>
              <a:rPr lang="sr-Cyrl-RS" dirty="0" smtClean="0"/>
              <a:t>Једна од најпрописиванијих група лекова</a:t>
            </a:r>
            <a:endParaRPr lang="en-US" dirty="0"/>
          </a:p>
        </p:txBody>
      </p:sp>
      <p:sp>
        <p:nvSpPr>
          <p:cNvPr id="4" name="TextBox 3"/>
          <p:cNvSpPr txBox="1"/>
          <p:nvPr/>
        </p:nvSpPr>
        <p:spPr>
          <a:xfrm>
            <a:off x="990600" y="2329934"/>
            <a:ext cx="1447800" cy="400110"/>
          </a:xfrm>
          <a:prstGeom prst="rect">
            <a:avLst/>
          </a:prstGeom>
          <a:noFill/>
        </p:spPr>
        <p:txBody>
          <a:bodyPr wrap="square" rtlCol="0">
            <a:spAutoFit/>
          </a:bodyPr>
          <a:lstStyle/>
          <a:p>
            <a:r>
              <a:rPr lang="sr-Cyrl-RS" sz="2000" b="1" dirty="0" smtClean="0">
                <a:latin typeface="Times New Roman" panose="02020603050405020304" pitchFamily="18" charset="0"/>
                <a:cs typeface="Times New Roman" panose="02020603050405020304" pitchFamily="18" charset="0"/>
              </a:rPr>
              <a:t>статини</a:t>
            </a:r>
            <a:endParaRPr lang="en-US" sz="2000" b="1" dirty="0">
              <a:latin typeface="Times New Roman" panose="02020603050405020304" pitchFamily="18" charset="0"/>
              <a:cs typeface="Times New Roman" panose="02020603050405020304" pitchFamily="18" charset="0"/>
            </a:endParaRPr>
          </a:p>
        </p:txBody>
      </p:sp>
      <p:sp>
        <p:nvSpPr>
          <p:cNvPr id="5" name="TextBox 4"/>
          <p:cNvSpPr txBox="1"/>
          <p:nvPr/>
        </p:nvSpPr>
        <p:spPr>
          <a:xfrm>
            <a:off x="838200" y="2971800"/>
            <a:ext cx="1752600" cy="369332"/>
          </a:xfrm>
          <a:prstGeom prst="rect">
            <a:avLst/>
          </a:prstGeom>
          <a:noFill/>
        </p:spPr>
        <p:txBody>
          <a:bodyPr wrap="square" rtlCol="0">
            <a:spAutoFit/>
          </a:bodyPr>
          <a:lstStyle/>
          <a:p>
            <a:r>
              <a:rPr lang="sr-Cyrl-RS" b="1" dirty="0" smtClean="0">
                <a:latin typeface="Times New Roman" panose="02020603050405020304" pitchFamily="18" charset="0"/>
                <a:cs typeface="Times New Roman" panose="02020603050405020304" pitchFamily="18" charset="0"/>
              </a:rPr>
              <a:t>атеросклероза</a:t>
            </a:r>
            <a:endParaRPr lang="en-US" b="1" dirty="0">
              <a:latin typeface="Times New Roman" panose="02020603050405020304" pitchFamily="18" charset="0"/>
              <a:cs typeface="Times New Roman" panose="02020603050405020304" pitchFamily="18" charset="0"/>
            </a:endParaRPr>
          </a:p>
        </p:txBody>
      </p:sp>
      <p:sp>
        <p:nvSpPr>
          <p:cNvPr id="6" name="TextBox 5"/>
          <p:cNvSpPr txBox="1"/>
          <p:nvPr/>
        </p:nvSpPr>
        <p:spPr>
          <a:xfrm>
            <a:off x="609600" y="3633354"/>
            <a:ext cx="2095500" cy="646331"/>
          </a:xfrm>
          <a:prstGeom prst="rect">
            <a:avLst/>
          </a:prstGeom>
          <a:noFill/>
        </p:spPr>
        <p:txBody>
          <a:bodyPr wrap="square" rtlCol="0">
            <a:spAutoFit/>
          </a:bodyPr>
          <a:lstStyle/>
          <a:p>
            <a:pPr algn="ctr"/>
            <a:r>
              <a:rPr lang="sr-Cyrl-RS" b="1" dirty="0" smtClean="0">
                <a:latin typeface="Times New Roman" panose="02020603050405020304" pitchFamily="18" charset="0"/>
                <a:cs typeface="Times New Roman" panose="02020603050405020304" pitchFamily="18" charset="0"/>
              </a:rPr>
              <a:t>кардиоваскуларне болести</a:t>
            </a:r>
            <a:endParaRPr lang="en-US" b="1" dirty="0">
              <a:latin typeface="Times New Roman" panose="02020603050405020304" pitchFamily="18" charset="0"/>
              <a:cs typeface="Times New Roman" panose="02020603050405020304" pitchFamily="18" charset="0"/>
            </a:endParaRPr>
          </a:p>
        </p:txBody>
      </p:sp>
      <p:cxnSp>
        <p:nvCxnSpPr>
          <p:cNvPr id="8" name="Straight Arrow Connector 7"/>
          <p:cNvCxnSpPr/>
          <p:nvPr/>
        </p:nvCxnSpPr>
        <p:spPr>
          <a:xfrm>
            <a:off x="1683327" y="2667699"/>
            <a:ext cx="0" cy="42642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1683327" y="3225182"/>
            <a:ext cx="0" cy="46886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1" name="Down Arrow 10"/>
          <p:cNvSpPr/>
          <p:nvPr/>
        </p:nvSpPr>
        <p:spPr>
          <a:xfrm>
            <a:off x="2590800" y="2819400"/>
            <a:ext cx="45719" cy="52173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Down Arrow 11"/>
          <p:cNvSpPr/>
          <p:nvPr/>
        </p:nvSpPr>
        <p:spPr>
          <a:xfrm>
            <a:off x="2705100" y="3682891"/>
            <a:ext cx="45719" cy="46968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ight Brace 12"/>
          <p:cNvSpPr/>
          <p:nvPr/>
        </p:nvSpPr>
        <p:spPr>
          <a:xfrm>
            <a:off x="3369426" y="2424710"/>
            <a:ext cx="288174" cy="2981342"/>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4" name="TextBox 13"/>
          <p:cNvSpPr txBox="1"/>
          <p:nvPr/>
        </p:nvSpPr>
        <p:spPr>
          <a:xfrm>
            <a:off x="3657600" y="3592215"/>
            <a:ext cx="2438400" cy="646331"/>
          </a:xfrm>
          <a:prstGeom prst="rect">
            <a:avLst/>
          </a:prstGeom>
          <a:noFill/>
        </p:spPr>
        <p:txBody>
          <a:bodyPr wrap="square" rtlCol="0">
            <a:spAutoFit/>
          </a:bodyPr>
          <a:lstStyle/>
          <a:p>
            <a:pPr algn="ctr"/>
            <a:r>
              <a:rPr lang="sr-Cyrl-RS" dirty="0" smtClean="0">
                <a:latin typeface="Times New Roman" panose="02020603050405020304" pitchFamily="18" charset="0"/>
                <a:cs typeface="Times New Roman" panose="02020603050405020304" pitchFamily="18" charset="0"/>
              </a:rPr>
              <a:t>ЦИЉ ПРИМЕНЕ СТАТИНА</a:t>
            </a:r>
            <a:endParaRPr lang="en-US" dirty="0">
              <a:latin typeface="Times New Roman" panose="02020603050405020304" pitchFamily="18" charset="0"/>
              <a:cs typeface="Times New Roman" panose="02020603050405020304" pitchFamily="18" charset="0"/>
            </a:endParaRPr>
          </a:p>
        </p:txBody>
      </p:sp>
      <p:sp>
        <p:nvSpPr>
          <p:cNvPr id="16" name="TextBox 15"/>
          <p:cNvSpPr txBox="1"/>
          <p:nvPr/>
        </p:nvSpPr>
        <p:spPr>
          <a:xfrm>
            <a:off x="701040" y="4765964"/>
            <a:ext cx="2499360" cy="461665"/>
          </a:xfrm>
          <a:prstGeom prst="rect">
            <a:avLst/>
          </a:prstGeom>
          <a:noFill/>
        </p:spPr>
        <p:txBody>
          <a:bodyPr wrap="square" rtlCol="0">
            <a:spAutoFit/>
          </a:bodyPr>
          <a:lstStyle/>
          <a:p>
            <a:r>
              <a:rPr lang="sr-Cyrl-RS" sz="2400" b="1" dirty="0" smtClean="0">
                <a:latin typeface="Times New Roman" panose="02020603050405020304" pitchFamily="18" charset="0"/>
                <a:cs typeface="Times New Roman" panose="02020603050405020304" pitchFamily="18" charset="0"/>
              </a:rPr>
              <a:t>МОРТАЛИТЕТ</a:t>
            </a:r>
            <a:endParaRPr lang="en-US" sz="2400" b="1" dirty="0">
              <a:latin typeface="Times New Roman" panose="02020603050405020304" pitchFamily="18" charset="0"/>
              <a:cs typeface="Times New Roman" panose="02020603050405020304" pitchFamily="18" charset="0"/>
            </a:endParaRPr>
          </a:p>
        </p:txBody>
      </p:sp>
      <p:cxnSp>
        <p:nvCxnSpPr>
          <p:cNvPr id="18" name="Straight Arrow Connector 17"/>
          <p:cNvCxnSpPr>
            <a:stCxn id="6" idx="2"/>
          </p:cNvCxnSpPr>
          <p:nvPr/>
        </p:nvCxnSpPr>
        <p:spPr>
          <a:xfrm>
            <a:off x="1657350" y="4279685"/>
            <a:ext cx="0" cy="48627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9" name="Down Arrow 18"/>
          <p:cNvSpPr/>
          <p:nvPr/>
        </p:nvSpPr>
        <p:spPr>
          <a:xfrm>
            <a:off x="3037609" y="4644052"/>
            <a:ext cx="68581" cy="7620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1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29200" y="5227629"/>
            <a:ext cx="3619500" cy="1266825"/>
          </a:xfrm>
          <a:prstGeom prst="rect">
            <a:avLst/>
          </a:prstGeom>
        </p:spPr>
      </p:pic>
    </p:spTree>
    <p:extLst>
      <p:ext uri="{BB962C8B-B14F-4D97-AF65-F5344CB8AC3E}">
        <p14:creationId xmlns:p14="http://schemas.microsoft.com/office/powerpoint/2010/main" val="109408310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38800" y="685800"/>
            <a:ext cx="3505200" cy="5943599"/>
          </a:xfrm>
          <a:prstGeom prst="rect">
            <a:avLst/>
          </a:prstGeom>
        </p:spPr>
      </p:pic>
      <p:sp>
        <p:nvSpPr>
          <p:cNvPr id="2" name="Title 1"/>
          <p:cNvSpPr>
            <a:spLocks noGrp="1"/>
          </p:cNvSpPr>
          <p:nvPr>
            <p:ph type="title"/>
          </p:nvPr>
        </p:nvSpPr>
        <p:spPr>
          <a:xfrm>
            <a:off x="457200" y="274638"/>
            <a:ext cx="8229600" cy="1020762"/>
          </a:xfrm>
        </p:spPr>
        <p:txBody>
          <a:bodyPr>
            <a:normAutofit/>
          </a:bodyPr>
          <a:lstStyle/>
          <a:p>
            <a:pPr algn="l"/>
            <a:r>
              <a:rPr lang="sr-Cyrl-RS" sz="2800" b="1" dirty="0" smtClean="0">
                <a:latin typeface="Times New Roman" panose="02020603050405020304" pitchFamily="18" charset="0"/>
                <a:cs typeface="Times New Roman" panose="02020603050405020304" pitchFamily="18" charset="0"/>
              </a:rPr>
              <a:t>СТАТИНИ</a:t>
            </a:r>
            <a:endParaRPr lang="en-US" sz="2800" b="1" dirty="0">
              <a:latin typeface="Times New Roman" panose="02020603050405020304" pitchFamily="18" charset="0"/>
              <a:cs typeface="Times New Roman" panose="02020603050405020304" pitchFamily="18" charset="0"/>
            </a:endParaRPr>
          </a:p>
        </p:txBody>
      </p:sp>
      <p:sp>
        <p:nvSpPr>
          <p:cNvPr id="4" name="Content Placeholder 3"/>
          <p:cNvSpPr>
            <a:spLocks noGrp="1"/>
          </p:cNvSpPr>
          <p:nvPr>
            <p:ph idx="1"/>
          </p:nvPr>
        </p:nvSpPr>
        <p:spPr>
          <a:xfrm>
            <a:off x="228600" y="1295398"/>
            <a:ext cx="5562600" cy="5029201"/>
          </a:xfrm>
        </p:spPr>
        <p:txBody>
          <a:bodyPr>
            <a:normAutofit fontScale="70000" lnSpcReduction="20000"/>
          </a:bodyPr>
          <a:lstStyle/>
          <a:p>
            <a:r>
              <a:rPr lang="sr-Cyrl-RS" sz="2800" dirty="0" smtClean="0">
                <a:latin typeface="Times New Roman" panose="02020603050405020304" pitchFamily="18" charset="0"/>
                <a:cs typeface="Times New Roman" panose="02020603050405020304" pitchFamily="18" charset="0"/>
              </a:rPr>
              <a:t>Супстанца која је потентни </a:t>
            </a:r>
            <a:r>
              <a:rPr lang="sr-Cyrl-RS" sz="2800" dirty="0">
                <a:latin typeface="Times New Roman" panose="02020603050405020304" pitchFamily="18" charset="0"/>
                <a:cs typeface="Times New Roman" panose="02020603050405020304" pitchFamily="18" charset="0"/>
              </a:rPr>
              <a:t>инхибитор кључног корака у синтези </a:t>
            </a:r>
            <a:r>
              <a:rPr lang="sr-Cyrl-RS" sz="2800" dirty="0" smtClean="0">
                <a:latin typeface="Times New Roman" panose="02020603050405020304" pitchFamily="18" charset="0"/>
                <a:cs typeface="Times New Roman" panose="02020603050405020304" pitchFamily="18" charset="0"/>
              </a:rPr>
              <a:t>холестерола  (мевастатин) отривена </a:t>
            </a:r>
            <a:r>
              <a:rPr lang="sr-Cyrl-RS" sz="2800" dirty="0" smtClean="0">
                <a:latin typeface="Times New Roman" panose="02020603050405020304" pitchFamily="18" charset="0"/>
                <a:cs typeface="Times New Roman" panose="02020603050405020304" pitchFamily="18" charset="0"/>
              </a:rPr>
              <a:t>је</a:t>
            </a:r>
            <a:r>
              <a:rPr lang="sr-Cyrl-RS" sz="2800" dirty="0" smtClean="0">
                <a:latin typeface="Times New Roman" panose="02020603050405020304" pitchFamily="18" charset="0"/>
                <a:cs typeface="Times New Roman" panose="02020603050405020304" pitchFamily="18" charset="0"/>
              </a:rPr>
              <a:t> у ферматационом производу </a:t>
            </a:r>
            <a:r>
              <a:rPr lang="en-US" sz="2800" i="1" dirty="0" err="1" smtClean="0">
                <a:latin typeface="Times New Roman" panose="02020603050405020304" pitchFamily="18" charset="0"/>
                <a:cs typeface="Times New Roman" panose="02020603050405020304" pitchFamily="18" charset="0"/>
              </a:rPr>
              <a:t>Penicillium</a:t>
            </a:r>
            <a:r>
              <a:rPr lang="en-US" sz="2800" i="1" dirty="0" smtClean="0">
                <a:latin typeface="Times New Roman" panose="02020603050405020304" pitchFamily="18" charset="0"/>
                <a:cs typeface="Times New Roman" panose="02020603050405020304" pitchFamily="18" charset="0"/>
              </a:rPr>
              <a:t> </a:t>
            </a:r>
            <a:r>
              <a:rPr lang="en-US" sz="2800" i="1" dirty="0" err="1" smtClean="0">
                <a:latin typeface="Times New Roman" panose="02020603050405020304" pitchFamily="18" charset="0"/>
                <a:cs typeface="Times New Roman" panose="02020603050405020304" pitchFamily="18" charset="0"/>
              </a:rPr>
              <a:t>citrinum</a:t>
            </a:r>
            <a:r>
              <a:rPr lang="sr-Cyrl-RS" sz="2800" i="1" dirty="0" smtClean="0">
                <a:latin typeface="Times New Roman" panose="02020603050405020304" pitchFamily="18" charset="0"/>
                <a:cs typeface="Times New Roman" panose="02020603050405020304" pitchFamily="18" charset="0"/>
              </a:rPr>
              <a:t>.</a:t>
            </a:r>
          </a:p>
          <a:p>
            <a:r>
              <a:rPr lang="ru-RU" sz="2800" dirty="0" smtClean="0">
                <a:latin typeface="Times New Roman" panose="02020603050405020304" pitchFamily="18" charset="0"/>
                <a:cs typeface="Times New Roman" panose="02020603050405020304" pitchFamily="18" charset="0"/>
              </a:rPr>
              <a:t>1978. године група научника успела да из ферментационог продукта Aspergillus terreus изолује супстанцу која је названа ловастатин</a:t>
            </a:r>
          </a:p>
          <a:p>
            <a:r>
              <a:rPr lang="ru-RU" sz="2800" dirty="0" smtClean="0">
                <a:latin typeface="Times New Roman" panose="02020603050405020304" pitchFamily="18" charset="0"/>
                <a:cs typeface="Times New Roman" panose="02020603050405020304" pitchFamily="18" charset="0"/>
              </a:rPr>
              <a:t>1987. године ловастатин је званично одобрен за употребу у општој популацији од стране Америчке агенције за храну и лекове</a:t>
            </a:r>
          </a:p>
          <a:p>
            <a:r>
              <a:rPr lang="ru-RU" sz="2800" dirty="0" smtClean="0">
                <a:latin typeface="Times New Roman" panose="02020603050405020304" pitchFamily="18" charset="0"/>
                <a:cs typeface="Times New Roman" panose="02020603050405020304" pitchFamily="18" charset="0"/>
              </a:rPr>
              <a:t>Такав потенцијал да се смањи ризик од настанка нежељеног кардиоваскуларног исхода у општој популацији је било потребно искористити, па су истраживања настављена у домену откривања супстанци са истим или сличним карактеристикама. </a:t>
            </a:r>
            <a:endParaRPr lang="en-US" sz="2800" dirty="0">
              <a:latin typeface="Times New Roman" panose="02020603050405020304" pitchFamily="18" charset="0"/>
              <a:cs typeface="Times New Roman" panose="02020603050405020304" pitchFamily="18" charset="0"/>
            </a:endParaRPr>
          </a:p>
        </p:txBody>
      </p:sp>
      <p:sp>
        <p:nvSpPr>
          <p:cNvPr id="8" name="TextBox 7"/>
          <p:cNvSpPr txBox="1"/>
          <p:nvPr/>
        </p:nvSpPr>
        <p:spPr>
          <a:xfrm>
            <a:off x="381000" y="6457890"/>
            <a:ext cx="5486400" cy="400110"/>
          </a:xfrm>
          <a:prstGeom prst="rect">
            <a:avLst/>
          </a:prstGeom>
          <a:noFill/>
        </p:spPr>
        <p:txBody>
          <a:bodyPr wrap="square" rtlCol="0">
            <a:spAutoFit/>
          </a:bodyPr>
          <a:lstStyle/>
          <a:p>
            <a:r>
              <a:rPr lang="en-US" sz="1000" dirty="0" err="1" smtClean="0">
                <a:latin typeface="Times New Roman" panose="02020603050405020304" pitchFamily="18" charset="0"/>
                <a:cs typeface="Times New Roman" panose="02020603050405020304" pitchFamily="18" charset="0"/>
              </a:rPr>
              <a:t>Sirtori</a:t>
            </a:r>
            <a:r>
              <a:rPr lang="en-US" sz="1000" dirty="0" smtClean="0">
                <a:latin typeface="Times New Roman" panose="02020603050405020304" pitchFamily="18" charset="0"/>
                <a:cs typeface="Times New Roman" panose="02020603050405020304" pitchFamily="18" charset="0"/>
              </a:rPr>
              <a:t> CR. The pharmacology of statins. </a:t>
            </a:r>
            <a:r>
              <a:rPr lang="en-US" sz="1000" dirty="0" err="1" smtClean="0">
                <a:latin typeface="Times New Roman" panose="02020603050405020304" pitchFamily="18" charset="0"/>
                <a:cs typeface="Times New Roman" panose="02020603050405020304" pitchFamily="18" charset="0"/>
              </a:rPr>
              <a:t>Pharmacol</a:t>
            </a:r>
            <a:r>
              <a:rPr lang="en-US" sz="1000" dirty="0" smtClean="0">
                <a:latin typeface="Times New Roman" panose="02020603050405020304" pitchFamily="18" charset="0"/>
                <a:cs typeface="Times New Roman" panose="02020603050405020304" pitchFamily="18" charset="0"/>
              </a:rPr>
              <a:t> Res. 2014;88:3-11. </a:t>
            </a:r>
            <a:r>
              <a:rPr lang="en-US" sz="1000" dirty="0" err="1" smtClean="0">
                <a:latin typeface="Times New Roman" panose="02020603050405020304" pitchFamily="18" charset="0"/>
                <a:cs typeface="Times New Roman" panose="02020603050405020304" pitchFamily="18" charset="0"/>
              </a:rPr>
              <a:t>doi</a:t>
            </a:r>
            <a:r>
              <a:rPr lang="en-US" sz="1000" dirty="0" smtClean="0">
                <a:latin typeface="Times New Roman" panose="02020603050405020304" pitchFamily="18" charset="0"/>
                <a:cs typeface="Times New Roman" panose="02020603050405020304" pitchFamily="18" charset="0"/>
              </a:rPr>
              <a:t>: 10.1016/j.phrs.2014.03.002.</a:t>
            </a:r>
            <a:endParaRPr lang="en-US" sz="1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0933078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Content Placeholder 1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590800" y="1676400"/>
            <a:ext cx="6400800" cy="4873143"/>
          </a:xfrm>
        </p:spPr>
      </p:pic>
      <p:sp>
        <p:nvSpPr>
          <p:cNvPr id="9" name="TextBox 8"/>
          <p:cNvSpPr txBox="1"/>
          <p:nvPr/>
        </p:nvSpPr>
        <p:spPr>
          <a:xfrm>
            <a:off x="685800" y="457200"/>
            <a:ext cx="7924800" cy="369332"/>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ru-RU" dirty="0" smtClean="0">
                <a:latin typeface="Times New Roman" panose="02020603050405020304" pitchFamily="18" charset="0"/>
                <a:cs typeface="Times New Roman" panose="02020603050405020304" pitchFamily="18" charset="0"/>
              </a:rPr>
              <a:t>Хемијски посматрано статини представљају структурне аналоге HMG-CoA</a:t>
            </a:r>
            <a:endParaRPr lang="en-US" dirty="0">
              <a:latin typeface="Times New Roman" panose="02020603050405020304" pitchFamily="18" charset="0"/>
              <a:cs typeface="Times New Roman" panose="02020603050405020304" pitchFamily="18" charset="0"/>
            </a:endParaRPr>
          </a:p>
        </p:txBody>
      </p:sp>
      <p:sp>
        <p:nvSpPr>
          <p:cNvPr id="10" name="TextBox 9"/>
          <p:cNvSpPr txBox="1"/>
          <p:nvPr/>
        </p:nvSpPr>
        <p:spPr>
          <a:xfrm>
            <a:off x="651164" y="1219200"/>
            <a:ext cx="7696200" cy="2308324"/>
          </a:xfrm>
          <a:prstGeom prst="rect">
            <a:avLst/>
          </a:prstGeom>
          <a:noFill/>
        </p:spPr>
        <p:txBody>
          <a:bodyPr wrap="square" rtlCol="0">
            <a:spAutoFit/>
          </a:bodyPr>
          <a:lstStyle/>
          <a:p>
            <a:r>
              <a:rPr lang="ru-RU" dirty="0" smtClean="0">
                <a:latin typeface="Times New Roman" panose="02020603050405020304" pitchFamily="18" charset="0"/>
                <a:cs typeface="Times New Roman" panose="02020603050405020304" pitchFamily="18" charset="0"/>
              </a:rPr>
              <a:t>Ова фармаколошка група на глобалном нивоу данас обухвата: </a:t>
            </a:r>
          </a:p>
          <a:p>
            <a:pPr marL="285750" indent="-285750">
              <a:buFont typeface="Arial" panose="020B0604020202020204" pitchFamily="34" charset="0"/>
              <a:buChar char="•"/>
            </a:pPr>
            <a:r>
              <a:rPr lang="ru-RU" dirty="0" smtClean="0">
                <a:latin typeface="Times New Roman" panose="02020603050405020304" pitchFamily="18" charset="0"/>
                <a:cs typeface="Times New Roman" panose="02020603050405020304" pitchFamily="18" charset="0"/>
              </a:rPr>
              <a:t>ловастатин;</a:t>
            </a:r>
          </a:p>
          <a:p>
            <a:pPr marL="285750" indent="-285750">
              <a:buFont typeface="Arial" panose="020B0604020202020204" pitchFamily="34" charset="0"/>
              <a:buChar char="•"/>
            </a:pPr>
            <a:r>
              <a:rPr lang="ru-RU" dirty="0" smtClean="0">
                <a:latin typeface="Times New Roman" panose="02020603050405020304" pitchFamily="18" charset="0"/>
                <a:cs typeface="Times New Roman" panose="02020603050405020304" pitchFamily="18" charset="0"/>
              </a:rPr>
              <a:t>симвастатин;</a:t>
            </a:r>
          </a:p>
          <a:p>
            <a:pPr marL="285750" indent="-285750">
              <a:buFont typeface="Arial" panose="020B0604020202020204" pitchFamily="34" charset="0"/>
              <a:buChar char="•"/>
            </a:pPr>
            <a:r>
              <a:rPr lang="ru-RU" dirty="0" smtClean="0">
                <a:latin typeface="Times New Roman" panose="02020603050405020304" pitchFamily="18" charset="0"/>
                <a:cs typeface="Times New Roman" panose="02020603050405020304" pitchFamily="18" charset="0"/>
              </a:rPr>
              <a:t>правастатин;</a:t>
            </a:r>
          </a:p>
          <a:p>
            <a:pPr marL="285750" indent="-285750">
              <a:buFont typeface="Arial" panose="020B0604020202020204" pitchFamily="34" charset="0"/>
              <a:buChar char="•"/>
            </a:pPr>
            <a:r>
              <a:rPr lang="ru-RU" dirty="0">
                <a:latin typeface="Times New Roman" panose="02020603050405020304" pitchFamily="18" charset="0"/>
                <a:cs typeface="Times New Roman" panose="02020603050405020304" pitchFamily="18" charset="0"/>
              </a:rPr>
              <a:t>а</a:t>
            </a:r>
            <a:r>
              <a:rPr lang="ru-RU" dirty="0" smtClean="0">
                <a:latin typeface="Times New Roman" panose="02020603050405020304" pitchFamily="18" charset="0"/>
                <a:cs typeface="Times New Roman" panose="02020603050405020304" pitchFamily="18" charset="0"/>
              </a:rPr>
              <a:t>торвастатин; </a:t>
            </a:r>
          </a:p>
          <a:p>
            <a:pPr marL="285750" indent="-285750">
              <a:buFont typeface="Arial" panose="020B0604020202020204" pitchFamily="34" charset="0"/>
              <a:buChar char="•"/>
            </a:pPr>
            <a:r>
              <a:rPr lang="ru-RU" dirty="0">
                <a:latin typeface="Times New Roman" panose="02020603050405020304" pitchFamily="18" charset="0"/>
                <a:cs typeface="Times New Roman" panose="02020603050405020304" pitchFamily="18" charset="0"/>
              </a:rPr>
              <a:t>ф</a:t>
            </a:r>
            <a:r>
              <a:rPr lang="ru-RU" dirty="0" smtClean="0">
                <a:latin typeface="Times New Roman" panose="02020603050405020304" pitchFamily="18" charset="0"/>
                <a:cs typeface="Times New Roman" panose="02020603050405020304" pitchFamily="18" charset="0"/>
              </a:rPr>
              <a:t>лувастатин;</a:t>
            </a:r>
          </a:p>
          <a:p>
            <a:pPr marL="285750" indent="-285750">
              <a:buFont typeface="Arial" panose="020B0604020202020204" pitchFamily="34" charset="0"/>
              <a:buChar char="•"/>
            </a:pPr>
            <a:r>
              <a:rPr lang="ru-RU" dirty="0">
                <a:latin typeface="Times New Roman" panose="02020603050405020304" pitchFamily="18" charset="0"/>
                <a:cs typeface="Times New Roman" panose="02020603050405020304" pitchFamily="18" charset="0"/>
              </a:rPr>
              <a:t>р</a:t>
            </a:r>
            <a:r>
              <a:rPr lang="ru-RU" dirty="0" smtClean="0">
                <a:latin typeface="Times New Roman" panose="02020603050405020304" pitchFamily="18" charset="0"/>
                <a:cs typeface="Times New Roman" panose="02020603050405020304" pitchFamily="18" charset="0"/>
              </a:rPr>
              <a:t>осувастатин; </a:t>
            </a:r>
          </a:p>
          <a:p>
            <a:pPr marL="285750" indent="-285750">
              <a:buFont typeface="Arial" panose="020B0604020202020204" pitchFamily="34" charset="0"/>
              <a:buChar char="•"/>
            </a:pPr>
            <a:r>
              <a:rPr lang="ru-RU" dirty="0" smtClean="0">
                <a:latin typeface="Times New Roman" panose="02020603050405020304" pitchFamily="18" charset="0"/>
                <a:cs typeface="Times New Roman" panose="02020603050405020304" pitchFamily="18" charset="0"/>
              </a:rPr>
              <a:t>питавастатин. </a:t>
            </a:r>
            <a:endParaRPr lang="en-US" dirty="0">
              <a:latin typeface="Times New Roman" panose="02020603050405020304" pitchFamily="18" charset="0"/>
              <a:cs typeface="Times New Roman" panose="02020603050405020304" pitchFamily="18" charset="0"/>
            </a:endParaRPr>
          </a:p>
        </p:txBody>
      </p:sp>
      <p:sp>
        <p:nvSpPr>
          <p:cNvPr id="15" name="TextBox 14"/>
          <p:cNvSpPr txBox="1"/>
          <p:nvPr/>
        </p:nvSpPr>
        <p:spPr>
          <a:xfrm>
            <a:off x="304800" y="6457890"/>
            <a:ext cx="3581400" cy="400110"/>
          </a:xfrm>
          <a:prstGeom prst="rect">
            <a:avLst/>
          </a:prstGeom>
          <a:noFill/>
        </p:spPr>
        <p:txBody>
          <a:bodyPr wrap="square" rtlCol="0">
            <a:spAutoFit/>
          </a:bodyPr>
          <a:lstStyle/>
          <a:p>
            <a:r>
              <a:rPr lang="en-US" sz="1000" dirty="0" err="1" smtClean="0">
                <a:latin typeface="Times New Roman" panose="02020603050405020304" pitchFamily="18" charset="0"/>
                <a:cs typeface="Times New Roman" panose="02020603050405020304" pitchFamily="18" charset="0"/>
              </a:rPr>
              <a:t>Sirtori</a:t>
            </a:r>
            <a:r>
              <a:rPr lang="en-US" sz="1000" dirty="0" smtClean="0">
                <a:latin typeface="Times New Roman" panose="02020603050405020304" pitchFamily="18" charset="0"/>
                <a:cs typeface="Times New Roman" panose="02020603050405020304" pitchFamily="18" charset="0"/>
              </a:rPr>
              <a:t> CR. The pharmacology of statins. </a:t>
            </a:r>
            <a:r>
              <a:rPr lang="en-US" sz="1000" dirty="0" err="1" smtClean="0">
                <a:latin typeface="Times New Roman" panose="02020603050405020304" pitchFamily="18" charset="0"/>
                <a:cs typeface="Times New Roman" panose="02020603050405020304" pitchFamily="18" charset="0"/>
              </a:rPr>
              <a:t>Pharmacol</a:t>
            </a:r>
            <a:r>
              <a:rPr lang="en-US" sz="1000" dirty="0" smtClean="0">
                <a:latin typeface="Times New Roman" panose="02020603050405020304" pitchFamily="18" charset="0"/>
                <a:cs typeface="Times New Roman" panose="02020603050405020304" pitchFamily="18" charset="0"/>
              </a:rPr>
              <a:t> Res. 2014;88:3-11. </a:t>
            </a:r>
            <a:r>
              <a:rPr lang="en-US" sz="1000" dirty="0" err="1" smtClean="0">
                <a:latin typeface="Times New Roman" panose="02020603050405020304" pitchFamily="18" charset="0"/>
                <a:cs typeface="Times New Roman" panose="02020603050405020304" pitchFamily="18" charset="0"/>
              </a:rPr>
              <a:t>doi</a:t>
            </a:r>
            <a:r>
              <a:rPr lang="en-US" sz="1000" dirty="0" smtClean="0">
                <a:latin typeface="Times New Roman" panose="02020603050405020304" pitchFamily="18" charset="0"/>
                <a:cs typeface="Times New Roman" panose="02020603050405020304" pitchFamily="18" charset="0"/>
              </a:rPr>
              <a:t>: 10.1016/j.phrs.2014.03.002.</a:t>
            </a:r>
            <a:endParaRPr lang="en-US" sz="1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6717475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2854</TotalTime>
  <Words>4447</Words>
  <Application>Microsoft Office PowerPoint</Application>
  <PresentationFormat>On-screen Show (4:3)</PresentationFormat>
  <Paragraphs>331</Paragraphs>
  <Slides>56</Slides>
  <Notes>2</Notes>
  <HiddenSlides>0</HiddenSlides>
  <MMClips>0</MMClips>
  <ScaleCrop>false</ScaleCrop>
  <HeadingPairs>
    <vt:vector size="4" baseType="variant">
      <vt:variant>
        <vt:lpstr>Theme</vt:lpstr>
      </vt:variant>
      <vt:variant>
        <vt:i4>1</vt:i4>
      </vt:variant>
      <vt:variant>
        <vt:lpstr>Slide Titles</vt:lpstr>
      </vt:variant>
      <vt:variant>
        <vt:i4>56</vt:i4>
      </vt:variant>
    </vt:vector>
  </HeadingPairs>
  <TitlesOfParts>
    <vt:vector size="57" baseType="lpstr">
      <vt:lpstr>Office Theme</vt:lpstr>
      <vt:lpstr>ФАКУЛТЕТ МЕДИЦИНСКИХ НАУКА КРАГУЈЕВАЦ ИАСФ, Б10, четрнаеста недеља Катедра за медицинску биохемију</vt:lpstr>
      <vt:lpstr>Кардиоваскуларне болести (КVB) су водећи узрочници морталитета и морбидитета.  На глобалном нивоу КVB спадају у првих пет узрочника смрти и тиме представљају велико оптерећење за јавно-здравствене системе. </vt:lpstr>
      <vt:lpstr>Механизми у основи настанка атеросклеротских промена</vt:lpstr>
      <vt:lpstr>Атеросклероза: Шематски приказ формирања атерома </vt:lpstr>
      <vt:lpstr> -фактори ризика за настанак КВБ </vt:lpstr>
      <vt:lpstr>PowerPoint Presentation</vt:lpstr>
      <vt:lpstr>Компетитивни инхибитори 3-хидрокси-3-метил-глутарил-CoA редуктазе (статини)</vt:lpstr>
      <vt:lpstr>СТАТИНИ</vt:lpstr>
      <vt:lpstr>PowerPoint Presentation</vt:lpstr>
      <vt:lpstr>Механизам дејства статина</vt:lpstr>
      <vt:lpstr>PowerPoint Presentation</vt:lpstr>
      <vt:lpstr>PowerPoint Presentation</vt:lpstr>
      <vt:lpstr>PowerPoint Presentation</vt:lpstr>
      <vt:lpstr>PowerPoint Presentation</vt:lpstr>
      <vt:lpstr>PowerPoint Presentation</vt:lpstr>
      <vt:lpstr>PowerPoint Presentation</vt:lpstr>
      <vt:lpstr>Инхибитори протонске пумпе</vt:lpstr>
      <vt:lpstr>Механизам секреције хлороводоничне киселине Стимулатори и инхибитори функције паријеталних ћелија</vt:lpstr>
      <vt:lpstr>Механизам секреције хлороводоничне киселине Стимулатори и инхибитори функције паријеталних ћелија</vt:lpstr>
      <vt:lpstr>Механизам дејства инхибитора протонске пумпе </vt:lpstr>
      <vt:lpstr>Механизам дејства инхибитора протонске пумпе </vt:lpstr>
      <vt:lpstr>PowerPoint Presentation</vt:lpstr>
      <vt:lpstr>Карактеристике метаболизма инхибитора протонске пумпе</vt:lpstr>
      <vt:lpstr>Карактеристике метаболизма инхибитора протонске пумпе</vt:lpstr>
      <vt:lpstr>Примена инхибитора протонске пумпе код особа са кардиоваскуларним обољењима</vt:lpstr>
      <vt:lpstr>Примена инхибитора протонске пумпе код особа са кардиоваскуларним обољењима</vt:lpstr>
      <vt:lpstr>Примена инхибитора протонске пумпе код особа са кардиоваскуларним обољењима</vt:lpstr>
      <vt:lpstr>Сажет приказ утицаја примене инхибитора протонске пумпе на повишење кардиоваскуларног ризика </vt:lpstr>
      <vt:lpstr>Нежељени ефекти дуготрајне примене инхибитора протонске пумпе </vt:lpstr>
      <vt:lpstr>Утицај инхибитора протонске пумпе на ниво калцијума, витамина Д и коштани метаболизам</vt:lpstr>
      <vt:lpstr>Утицај инхибитора протонске пумпе на ниво калцијума, витамина Д и коштани метаболизам</vt:lpstr>
      <vt:lpstr>Утицај инхибитора протонске пумпе на ниво калцијума, витамина Д и коштани метаболизам</vt:lpstr>
      <vt:lpstr>   Утицај инхибитора протонске пумпе на серумски ниво гвожђа   </vt:lpstr>
      <vt:lpstr>   Утицај инхибитора протонске пумпе на серумски ниво гвожђа   </vt:lpstr>
      <vt:lpstr>Утицај инхибитора протонске пумпе на настанак инфекција </vt:lpstr>
      <vt:lpstr>Утицај инхибитора протонске пумпе на функцију бубрега</vt:lpstr>
      <vt:lpstr>Утицај инхибитора протонске пумпе на функцију бубрега</vt:lpstr>
      <vt:lpstr>Утицај инхибитора протонске пумпе на настанак карцинома </vt:lpstr>
      <vt:lpstr>Ксантин оксидаза</vt:lpstr>
      <vt:lpstr>PowerPoint Presentation</vt:lpstr>
      <vt:lpstr>Ксантин оксидаза- структура и класификација</vt:lpstr>
      <vt:lpstr>Карактеристике мокраћне киселине и њене соли</vt:lpstr>
      <vt:lpstr>Ксантин оксидаза и функција мокраћне киселине</vt:lpstr>
      <vt:lpstr>Хиперурикемија</vt:lpstr>
      <vt:lpstr>Хиперурикемија</vt:lpstr>
      <vt:lpstr>Инхибитори ксантин оксидазе, XO инхибитори</vt:lpstr>
      <vt:lpstr>Инхибитори ксантин оксидазе, XO инхибитори</vt:lpstr>
      <vt:lpstr>Гихт (Arthritis urica) </vt:lpstr>
      <vt:lpstr>Гихт (Arthritis urica)-клиничке манифестације </vt:lpstr>
      <vt:lpstr>Гихт (Arthritis urica)-третман</vt:lpstr>
      <vt:lpstr>Инхибитори ксантин оксидазе, класификација</vt:lpstr>
      <vt:lpstr>Инхибитори ксантин оксидазе, Алопуринол</vt:lpstr>
      <vt:lpstr>Инхибитори ксантин оксидазе, Алопуринол</vt:lpstr>
      <vt:lpstr>Инхибитори ксантин оксидазе, фебуксостат</vt:lpstr>
      <vt:lpstr>Инхибитори ксантин оксидазе, фебуксостат</vt:lpstr>
      <vt:lpstr>Инхибитори ксантин оксидазе, Фитична киселина</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ФАКУЛТЕТ МЕДИЦИНСКИХ НАУКА КРАГУЈЕВАЦ ИАСФ, Б10, четрнаеста недеља Катедра за медицинску биохемију</dc:title>
  <dc:creator>Office2010</dc:creator>
  <cp:lastModifiedBy>Office2010</cp:lastModifiedBy>
  <cp:revision>82</cp:revision>
  <dcterms:created xsi:type="dcterms:W3CDTF">2024-08-23T18:37:05Z</dcterms:created>
  <dcterms:modified xsi:type="dcterms:W3CDTF">2024-08-25T18:11:07Z</dcterms:modified>
</cp:coreProperties>
</file>